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22"/>
  </p:notesMasterIdLst>
  <p:sldIdLst>
    <p:sldId id="256" r:id="rId2"/>
    <p:sldId id="257" r:id="rId3"/>
    <p:sldId id="259" r:id="rId4"/>
    <p:sldId id="260" r:id="rId5"/>
    <p:sldId id="271" r:id="rId6"/>
    <p:sldId id="273" r:id="rId7"/>
    <p:sldId id="274" r:id="rId8"/>
    <p:sldId id="268" r:id="rId9"/>
    <p:sldId id="275" r:id="rId10"/>
    <p:sldId id="277" r:id="rId11"/>
    <p:sldId id="278" r:id="rId12"/>
    <p:sldId id="266" r:id="rId13"/>
    <p:sldId id="267" r:id="rId14"/>
    <p:sldId id="263" r:id="rId15"/>
    <p:sldId id="262" r:id="rId16"/>
    <p:sldId id="264" r:id="rId17"/>
    <p:sldId id="261" r:id="rId18"/>
    <p:sldId id="265" r:id="rId19"/>
    <p:sldId id="270"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Introduction" id="{43AE35B2-FDDD-4638-B61E-29748D7E5D93}">
          <p14:sldIdLst>
            <p14:sldId id="256"/>
            <p14:sldId id="257"/>
            <p14:sldId id="259"/>
          </p14:sldIdLst>
        </p14:section>
        <p14:section name="Tesseract Architecture" id="{8AFF05A6-43A4-468D-88D7-84C2421D5239}">
          <p14:sldIdLst>
            <p14:sldId id="260"/>
            <p14:sldId id="271"/>
            <p14:sldId id="273"/>
            <p14:sldId id="274"/>
            <p14:sldId id="268"/>
          </p14:sldIdLst>
        </p14:section>
        <p14:section name="Preliminary Results" id="{D5B62995-B93E-4C80-95ED-944FE78E00D7}">
          <p14:sldIdLst>
            <p14:sldId id="275"/>
            <p14:sldId id="277"/>
            <p14:sldId id="278"/>
          </p14:sldIdLst>
        </p14:section>
        <p14:section name="Training Tesseract" id="{655D7C56-8FBB-4B3C-8AC4-CA49C209D2B8}">
          <p14:sldIdLst>
            <p14:sldId id="266"/>
            <p14:sldId id="267"/>
            <p14:sldId id="263"/>
            <p14:sldId id="262"/>
            <p14:sldId id="264"/>
            <p14:sldId id="261"/>
            <p14:sldId id="265"/>
            <p14:sldId id="270"/>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9" autoAdjust="0"/>
    <p:restoredTop sz="78195" autoAdjust="0"/>
  </p:normalViewPr>
  <p:slideViewPr>
    <p:cSldViewPr snapToGrid="0">
      <p:cViewPr varScale="1">
        <p:scale>
          <a:sx n="98" d="100"/>
          <a:sy n="98" d="100"/>
        </p:scale>
        <p:origin x="102"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8930EB-CA89-4B56-A5B7-00F57C4BD2E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2E92DCA1-0DC2-492A-A74B-93C59963D342}">
      <dgm:prSet phldrT="[Text]"/>
      <dgm:spPr/>
      <dgm:t>
        <a:bodyPr/>
        <a:lstStyle/>
        <a:p>
          <a:r>
            <a:rPr lang="en-US" dirty="0"/>
            <a:t>Page Layout Analysis </a:t>
          </a:r>
        </a:p>
      </dgm:t>
    </dgm:pt>
    <dgm:pt modelId="{C0E0F50E-86E3-42BD-834D-757815185E19}" type="parTrans" cxnId="{A3C7C711-759F-4EDE-A28D-64B5410DA50E}">
      <dgm:prSet/>
      <dgm:spPr/>
      <dgm:t>
        <a:bodyPr/>
        <a:lstStyle/>
        <a:p>
          <a:endParaRPr lang="en-US"/>
        </a:p>
      </dgm:t>
    </dgm:pt>
    <dgm:pt modelId="{41C039A6-AB3B-433C-AADA-F6ABCC8F7228}" type="sibTrans" cxnId="{A3C7C711-759F-4EDE-A28D-64B5410DA50E}">
      <dgm:prSet/>
      <dgm:spPr/>
      <dgm:t>
        <a:bodyPr/>
        <a:lstStyle/>
        <a:p>
          <a:endParaRPr lang="en-US"/>
        </a:p>
      </dgm:t>
    </dgm:pt>
    <dgm:pt modelId="{F3AECD55-EAC7-409B-9C0A-C9F4DFBF5BE2}">
      <dgm:prSet phldrT="[Text]"/>
      <dgm:spPr/>
      <dgm:t>
        <a:bodyPr/>
        <a:lstStyle/>
        <a:p>
          <a:r>
            <a:rPr lang="en-US" dirty="0"/>
            <a:t>Text Line Analysis</a:t>
          </a:r>
        </a:p>
      </dgm:t>
    </dgm:pt>
    <dgm:pt modelId="{3050771D-9EC4-46DD-A9E8-314CB54972A4}" type="parTrans" cxnId="{01082BD0-4826-4EB5-B547-5042ED0F21BA}">
      <dgm:prSet/>
      <dgm:spPr/>
      <dgm:t>
        <a:bodyPr/>
        <a:lstStyle/>
        <a:p>
          <a:endParaRPr lang="en-US"/>
        </a:p>
      </dgm:t>
    </dgm:pt>
    <dgm:pt modelId="{0240F0B5-01BB-44AE-9948-3055918BC843}" type="sibTrans" cxnId="{01082BD0-4826-4EB5-B547-5042ED0F21BA}">
      <dgm:prSet/>
      <dgm:spPr/>
      <dgm:t>
        <a:bodyPr/>
        <a:lstStyle/>
        <a:p>
          <a:endParaRPr lang="en-US"/>
        </a:p>
      </dgm:t>
    </dgm:pt>
    <dgm:pt modelId="{54A2691D-B7D4-43FB-9226-B7C503F42EF2}">
      <dgm:prSet phldrT="[Text]"/>
      <dgm:spPr/>
      <dgm:t>
        <a:bodyPr/>
        <a:lstStyle/>
        <a:p>
          <a:r>
            <a:rPr lang="en-US" dirty="0"/>
            <a:t>Character Segmentation </a:t>
          </a:r>
        </a:p>
      </dgm:t>
    </dgm:pt>
    <dgm:pt modelId="{4BF20769-64F9-4108-85EC-A1E7A8325B0E}" type="parTrans" cxnId="{48FD0EB7-AC9E-4DA3-84F0-CDA75774982A}">
      <dgm:prSet/>
      <dgm:spPr/>
      <dgm:t>
        <a:bodyPr/>
        <a:lstStyle/>
        <a:p>
          <a:endParaRPr lang="en-US"/>
        </a:p>
      </dgm:t>
    </dgm:pt>
    <dgm:pt modelId="{AD306662-D42C-41E5-BD6E-A48F0D0BCACE}" type="sibTrans" cxnId="{48FD0EB7-AC9E-4DA3-84F0-CDA75774982A}">
      <dgm:prSet/>
      <dgm:spPr/>
      <dgm:t>
        <a:bodyPr/>
        <a:lstStyle/>
        <a:p>
          <a:endParaRPr lang="en-US"/>
        </a:p>
      </dgm:t>
    </dgm:pt>
    <dgm:pt modelId="{3862FECE-BD21-429A-9A08-5DBC4FEB416A}">
      <dgm:prSet/>
      <dgm:spPr/>
      <dgm:t>
        <a:bodyPr/>
        <a:lstStyle/>
        <a:p>
          <a:r>
            <a:rPr lang="en-US" dirty="0"/>
            <a:t>Optical Character Recognition</a:t>
          </a:r>
        </a:p>
        <a:p>
          <a:r>
            <a:rPr lang="en-US" dirty="0"/>
            <a:t>(OCR)</a:t>
          </a:r>
        </a:p>
      </dgm:t>
    </dgm:pt>
    <dgm:pt modelId="{068114B8-E85D-49BA-96D7-4197D40B6882}" type="parTrans" cxnId="{659EF351-0FBB-4487-9EB6-85A9EB1EE36C}">
      <dgm:prSet/>
      <dgm:spPr/>
      <dgm:t>
        <a:bodyPr/>
        <a:lstStyle/>
        <a:p>
          <a:endParaRPr lang="en-US"/>
        </a:p>
      </dgm:t>
    </dgm:pt>
    <dgm:pt modelId="{64DD3051-9C9C-4524-B514-94B7CC768FA9}" type="sibTrans" cxnId="{659EF351-0FBB-4487-9EB6-85A9EB1EE36C}">
      <dgm:prSet/>
      <dgm:spPr/>
      <dgm:t>
        <a:bodyPr/>
        <a:lstStyle/>
        <a:p>
          <a:endParaRPr lang="en-US"/>
        </a:p>
      </dgm:t>
    </dgm:pt>
    <dgm:pt modelId="{42DA1C65-E7E0-4738-826E-E52C14528E91}">
      <dgm:prSet/>
      <dgm:spPr/>
      <dgm:t>
        <a:bodyPr/>
        <a:lstStyle/>
        <a:p>
          <a:r>
            <a:rPr lang="en-US" dirty="0"/>
            <a:t>Post Processing</a:t>
          </a:r>
        </a:p>
      </dgm:t>
    </dgm:pt>
    <dgm:pt modelId="{A4B9B25C-4C83-43F4-AF9B-10D986823326}" type="parTrans" cxnId="{E59909BC-F46D-43EB-A38B-C746F1A89BF9}">
      <dgm:prSet/>
      <dgm:spPr/>
      <dgm:t>
        <a:bodyPr/>
        <a:lstStyle/>
        <a:p>
          <a:endParaRPr lang="en-US"/>
        </a:p>
      </dgm:t>
    </dgm:pt>
    <dgm:pt modelId="{7812C6CD-7E39-40E7-BFBA-495F8568793C}" type="sibTrans" cxnId="{E59909BC-F46D-43EB-A38B-C746F1A89BF9}">
      <dgm:prSet/>
      <dgm:spPr/>
      <dgm:t>
        <a:bodyPr/>
        <a:lstStyle/>
        <a:p>
          <a:endParaRPr lang="en-US"/>
        </a:p>
      </dgm:t>
    </dgm:pt>
    <dgm:pt modelId="{53AAF864-7CFE-42BB-884C-82D8BF31D620}">
      <dgm:prSet/>
      <dgm:spPr/>
      <dgm:t>
        <a:bodyPr/>
        <a:lstStyle/>
        <a:p>
          <a:r>
            <a:rPr lang="en-US" dirty="0"/>
            <a:t>Pre-processing</a:t>
          </a:r>
        </a:p>
      </dgm:t>
    </dgm:pt>
    <dgm:pt modelId="{33B2A8B8-2C46-4EA9-B17F-93876C4828B2}" type="parTrans" cxnId="{156F9B83-F398-41EF-A2A2-AAE1F502D171}">
      <dgm:prSet/>
      <dgm:spPr/>
      <dgm:t>
        <a:bodyPr/>
        <a:lstStyle/>
        <a:p>
          <a:endParaRPr lang="en-US"/>
        </a:p>
      </dgm:t>
    </dgm:pt>
    <dgm:pt modelId="{886B7432-8C68-4A2F-A12B-37D459291B6A}" type="sibTrans" cxnId="{156F9B83-F398-41EF-A2A2-AAE1F502D171}">
      <dgm:prSet/>
      <dgm:spPr/>
      <dgm:t>
        <a:bodyPr/>
        <a:lstStyle/>
        <a:p>
          <a:endParaRPr lang="en-US"/>
        </a:p>
      </dgm:t>
    </dgm:pt>
    <dgm:pt modelId="{BF47D7E1-5237-4876-BD3D-0979A12E53AF}" type="pres">
      <dgm:prSet presAssocID="{C68930EB-CA89-4B56-A5B7-00F57C4BD2EF}" presName="CompostProcess" presStyleCnt="0">
        <dgm:presLayoutVars>
          <dgm:dir/>
          <dgm:resizeHandles val="exact"/>
        </dgm:presLayoutVars>
      </dgm:prSet>
      <dgm:spPr/>
    </dgm:pt>
    <dgm:pt modelId="{6D439FCF-B962-4BBC-9775-7233D66B7929}" type="pres">
      <dgm:prSet presAssocID="{C68930EB-CA89-4B56-A5B7-00F57C4BD2EF}" presName="arrow" presStyleLbl="bgShp" presStyleIdx="0" presStyleCnt="1"/>
      <dgm:spPr/>
    </dgm:pt>
    <dgm:pt modelId="{0E36173C-987B-4045-9971-42174592691C}" type="pres">
      <dgm:prSet presAssocID="{C68930EB-CA89-4B56-A5B7-00F57C4BD2EF}" presName="linearProcess" presStyleCnt="0"/>
      <dgm:spPr/>
    </dgm:pt>
    <dgm:pt modelId="{F097A912-07DC-49A0-9DCF-F674E3F06098}" type="pres">
      <dgm:prSet presAssocID="{53AAF864-7CFE-42BB-884C-82D8BF31D620}" presName="textNode" presStyleLbl="node1" presStyleIdx="0" presStyleCnt="6">
        <dgm:presLayoutVars>
          <dgm:bulletEnabled val="1"/>
        </dgm:presLayoutVars>
      </dgm:prSet>
      <dgm:spPr/>
    </dgm:pt>
    <dgm:pt modelId="{6FFCA118-F6D4-4A19-BC4F-0466D15F3B51}" type="pres">
      <dgm:prSet presAssocID="{886B7432-8C68-4A2F-A12B-37D459291B6A}" presName="sibTrans" presStyleCnt="0"/>
      <dgm:spPr/>
    </dgm:pt>
    <dgm:pt modelId="{6F69D578-1F52-434D-97C6-DD7822ACDFBF}" type="pres">
      <dgm:prSet presAssocID="{2E92DCA1-0DC2-492A-A74B-93C59963D342}" presName="textNode" presStyleLbl="node1" presStyleIdx="1" presStyleCnt="6">
        <dgm:presLayoutVars>
          <dgm:bulletEnabled val="1"/>
        </dgm:presLayoutVars>
      </dgm:prSet>
      <dgm:spPr/>
    </dgm:pt>
    <dgm:pt modelId="{CE969A95-2449-4892-B6D8-0EE4C0C729D4}" type="pres">
      <dgm:prSet presAssocID="{41C039A6-AB3B-433C-AADA-F6ABCC8F7228}" presName="sibTrans" presStyleCnt="0"/>
      <dgm:spPr/>
    </dgm:pt>
    <dgm:pt modelId="{B32126E4-BDED-45DB-8E86-30A7ACFA13C7}" type="pres">
      <dgm:prSet presAssocID="{F3AECD55-EAC7-409B-9C0A-C9F4DFBF5BE2}" presName="textNode" presStyleLbl="node1" presStyleIdx="2" presStyleCnt="6">
        <dgm:presLayoutVars>
          <dgm:bulletEnabled val="1"/>
        </dgm:presLayoutVars>
      </dgm:prSet>
      <dgm:spPr/>
    </dgm:pt>
    <dgm:pt modelId="{C2A2DF0B-7311-4519-A508-4BA2369D9FD8}" type="pres">
      <dgm:prSet presAssocID="{0240F0B5-01BB-44AE-9948-3055918BC843}" presName="sibTrans" presStyleCnt="0"/>
      <dgm:spPr/>
    </dgm:pt>
    <dgm:pt modelId="{764203D1-13FE-4D99-BC47-FD33FC450475}" type="pres">
      <dgm:prSet presAssocID="{54A2691D-B7D4-43FB-9226-B7C503F42EF2}" presName="textNode" presStyleLbl="node1" presStyleIdx="3" presStyleCnt="6">
        <dgm:presLayoutVars>
          <dgm:bulletEnabled val="1"/>
        </dgm:presLayoutVars>
      </dgm:prSet>
      <dgm:spPr/>
    </dgm:pt>
    <dgm:pt modelId="{192919BA-F97B-401F-8AE4-3562190207F1}" type="pres">
      <dgm:prSet presAssocID="{AD306662-D42C-41E5-BD6E-A48F0D0BCACE}" presName="sibTrans" presStyleCnt="0"/>
      <dgm:spPr/>
    </dgm:pt>
    <dgm:pt modelId="{41310755-7470-46AB-A509-7D0775449133}" type="pres">
      <dgm:prSet presAssocID="{3862FECE-BD21-429A-9A08-5DBC4FEB416A}" presName="textNode" presStyleLbl="node1" presStyleIdx="4" presStyleCnt="6">
        <dgm:presLayoutVars>
          <dgm:bulletEnabled val="1"/>
        </dgm:presLayoutVars>
      </dgm:prSet>
      <dgm:spPr/>
    </dgm:pt>
    <dgm:pt modelId="{DBF409FC-5A00-465D-BBA4-CC05FF40F48A}" type="pres">
      <dgm:prSet presAssocID="{64DD3051-9C9C-4524-B514-94B7CC768FA9}" presName="sibTrans" presStyleCnt="0"/>
      <dgm:spPr/>
    </dgm:pt>
    <dgm:pt modelId="{4C330B59-5B8A-4091-A536-7F24CE754B50}" type="pres">
      <dgm:prSet presAssocID="{42DA1C65-E7E0-4738-826E-E52C14528E91}" presName="textNode" presStyleLbl="node1" presStyleIdx="5" presStyleCnt="6">
        <dgm:presLayoutVars>
          <dgm:bulletEnabled val="1"/>
        </dgm:presLayoutVars>
      </dgm:prSet>
      <dgm:spPr/>
    </dgm:pt>
  </dgm:ptLst>
  <dgm:cxnLst>
    <dgm:cxn modelId="{A3C7C711-759F-4EDE-A28D-64B5410DA50E}" srcId="{C68930EB-CA89-4B56-A5B7-00F57C4BD2EF}" destId="{2E92DCA1-0DC2-492A-A74B-93C59963D342}" srcOrd="1" destOrd="0" parTransId="{C0E0F50E-86E3-42BD-834D-757815185E19}" sibTransId="{41C039A6-AB3B-433C-AADA-F6ABCC8F7228}"/>
    <dgm:cxn modelId="{FCEADA1B-5D25-4FCB-BB4B-63B9B548FBC8}" type="presOf" srcId="{3862FECE-BD21-429A-9A08-5DBC4FEB416A}" destId="{41310755-7470-46AB-A509-7D0775449133}" srcOrd="0" destOrd="0" presId="urn:microsoft.com/office/officeart/2005/8/layout/hProcess9"/>
    <dgm:cxn modelId="{96467A34-5747-4A68-BA18-BC50AAD27D87}" type="presOf" srcId="{53AAF864-7CFE-42BB-884C-82D8BF31D620}" destId="{F097A912-07DC-49A0-9DCF-F674E3F06098}" srcOrd="0" destOrd="0" presId="urn:microsoft.com/office/officeart/2005/8/layout/hProcess9"/>
    <dgm:cxn modelId="{5FE9764C-4B7A-4C00-8902-8291049D8FA6}" type="presOf" srcId="{F3AECD55-EAC7-409B-9C0A-C9F4DFBF5BE2}" destId="{B32126E4-BDED-45DB-8E86-30A7ACFA13C7}" srcOrd="0" destOrd="0" presId="urn:microsoft.com/office/officeart/2005/8/layout/hProcess9"/>
    <dgm:cxn modelId="{659EF351-0FBB-4487-9EB6-85A9EB1EE36C}" srcId="{C68930EB-CA89-4B56-A5B7-00F57C4BD2EF}" destId="{3862FECE-BD21-429A-9A08-5DBC4FEB416A}" srcOrd="4" destOrd="0" parTransId="{068114B8-E85D-49BA-96D7-4197D40B6882}" sibTransId="{64DD3051-9C9C-4524-B514-94B7CC768FA9}"/>
    <dgm:cxn modelId="{6AC14883-A20A-45B1-AF58-1C1C513C4D35}" type="presOf" srcId="{54A2691D-B7D4-43FB-9226-B7C503F42EF2}" destId="{764203D1-13FE-4D99-BC47-FD33FC450475}" srcOrd="0" destOrd="0" presId="urn:microsoft.com/office/officeart/2005/8/layout/hProcess9"/>
    <dgm:cxn modelId="{156F9B83-F398-41EF-A2A2-AAE1F502D171}" srcId="{C68930EB-CA89-4B56-A5B7-00F57C4BD2EF}" destId="{53AAF864-7CFE-42BB-884C-82D8BF31D620}" srcOrd="0" destOrd="0" parTransId="{33B2A8B8-2C46-4EA9-B17F-93876C4828B2}" sibTransId="{886B7432-8C68-4A2F-A12B-37D459291B6A}"/>
    <dgm:cxn modelId="{48FD0EB7-AC9E-4DA3-84F0-CDA75774982A}" srcId="{C68930EB-CA89-4B56-A5B7-00F57C4BD2EF}" destId="{54A2691D-B7D4-43FB-9226-B7C503F42EF2}" srcOrd="3" destOrd="0" parTransId="{4BF20769-64F9-4108-85EC-A1E7A8325B0E}" sibTransId="{AD306662-D42C-41E5-BD6E-A48F0D0BCACE}"/>
    <dgm:cxn modelId="{E59909BC-F46D-43EB-A38B-C746F1A89BF9}" srcId="{C68930EB-CA89-4B56-A5B7-00F57C4BD2EF}" destId="{42DA1C65-E7E0-4738-826E-E52C14528E91}" srcOrd="5" destOrd="0" parTransId="{A4B9B25C-4C83-43F4-AF9B-10D986823326}" sibTransId="{7812C6CD-7E39-40E7-BFBA-495F8568793C}"/>
    <dgm:cxn modelId="{01082BD0-4826-4EB5-B547-5042ED0F21BA}" srcId="{C68930EB-CA89-4B56-A5B7-00F57C4BD2EF}" destId="{F3AECD55-EAC7-409B-9C0A-C9F4DFBF5BE2}" srcOrd="2" destOrd="0" parTransId="{3050771D-9EC4-46DD-A9E8-314CB54972A4}" sibTransId="{0240F0B5-01BB-44AE-9948-3055918BC843}"/>
    <dgm:cxn modelId="{5D9638D7-0BE7-41E2-ACD0-05E8A06260A3}" type="presOf" srcId="{C68930EB-CA89-4B56-A5B7-00F57C4BD2EF}" destId="{BF47D7E1-5237-4876-BD3D-0979A12E53AF}" srcOrd="0" destOrd="0" presId="urn:microsoft.com/office/officeart/2005/8/layout/hProcess9"/>
    <dgm:cxn modelId="{E9CAC2D7-7EC3-4840-9A6E-E3C2625D2910}" type="presOf" srcId="{2E92DCA1-0DC2-492A-A74B-93C59963D342}" destId="{6F69D578-1F52-434D-97C6-DD7822ACDFBF}" srcOrd="0" destOrd="0" presId="urn:microsoft.com/office/officeart/2005/8/layout/hProcess9"/>
    <dgm:cxn modelId="{92A875E2-0DA1-4B9C-8D36-9CA05FD99DBE}" type="presOf" srcId="{42DA1C65-E7E0-4738-826E-E52C14528E91}" destId="{4C330B59-5B8A-4091-A536-7F24CE754B50}" srcOrd="0" destOrd="0" presId="urn:microsoft.com/office/officeart/2005/8/layout/hProcess9"/>
    <dgm:cxn modelId="{3D6D3DB1-0DAD-4523-B5C8-E2A49B2628C8}" type="presParOf" srcId="{BF47D7E1-5237-4876-BD3D-0979A12E53AF}" destId="{6D439FCF-B962-4BBC-9775-7233D66B7929}" srcOrd="0" destOrd="0" presId="urn:microsoft.com/office/officeart/2005/8/layout/hProcess9"/>
    <dgm:cxn modelId="{552D25F0-12A7-4633-9CA2-EC6A30D827BB}" type="presParOf" srcId="{BF47D7E1-5237-4876-BD3D-0979A12E53AF}" destId="{0E36173C-987B-4045-9971-42174592691C}" srcOrd="1" destOrd="0" presId="urn:microsoft.com/office/officeart/2005/8/layout/hProcess9"/>
    <dgm:cxn modelId="{9542606D-1923-4F48-869D-7E0823163757}" type="presParOf" srcId="{0E36173C-987B-4045-9971-42174592691C}" destId="{F097A912-07DC-49A0-9DCF-F674E3F06098}" srcOrd="0" destOrd="0" presId="urn:microsoft.com/office/officeart/2005/8/layout/hProcess9"/>
    <dgm:cxn modelId="{2EBFA9D0-B084-4998-ACF7-E5C4A245052C}" type="presParOf" srcId="{0E36173C-987B-4045-9971-42174592691C}" destId="{6FFCA118-F6D4-4A19-BC4F-0466D15F3B51}" srcOrd="1" destOrd="0" presId="urn:microsoft.com/office/officeart/2005/8/layout/hProcess9"/>
    <dgm:cxn modelId="{5AF4A2DF-1061-46D9-8B81-0734FC3D645D}" type="presParOf" srcId="{0E36173C-987B-4045-9971-42174592691C}" destId="{6F69D578-1F52-434D-97C6-DD7822ACDFBF}" srcOrd="2" destOrd="0" presId="urn:microsoft.com/office/officeart/2005/8/layout/hProcess9"/>
    <dgm:cxn modelId="{3092FB3A-D1F6-4E1A-B1CD-0C79E66DB59E}" type="presParOf" srcId="{0E36173C-987B-4045-9971-42174592691C}" destId="{CE969A95-2449-4892-B6D8-0EE4C0C729D4}" srcOrd="3" destOrd="0" presId="urn:microsoft.com/office/officeart/2005/8/layout/hProcess9"/>
    <dgm:cxn modelId="{9D8BB3CF-0A2F-4CF9-A160-1D761F2396E9}" type="presParOf" srcId="{0E36173C-987B-4045-9971-42174592691C}" destId="{B32126E4-BDED-45DB-8E86-30A7ACFA13C7}" srcOrd="4" destOrd="0" presId="urn:microsoft.com/office/officeart/2005/8/layout/hProcess9"/>
    <dgm:cxn modelId="{9800023A-0CCB-43AC-BEED-71005953FBFE}" type="presParOf" srcId="{0E36173C-987B-4045-9971-42174592691C}" destId="{C2A2DF0B-7311-4519-A508-4BA2369D9FD8}" srcOrd="5" destOrd="0" presId="urn:microsoft.com/office/officeart/2005/8/layout/hProcess9"/>
    <dgm:cxn modelId="{4CC96512-1DFB-4032-AD7F-7829E05008CD}" type="presParOf" srcId="{0E36173C-987B-4045-9971-42174592691C}" destId="{764203D1-13FE-4D99-BC47-FD33FC450475}" srcOrd="6" destOrd="0" presId="urn:microsoft.com/office/officeart/2005/8/layout/hProcess9"/>
    <dgm:cxn modelId="{6CEB6BBD-9AC3-451B-93DD-90A2CA3C990E}" type="presParOf" srcId="{0E36173C-987B-4045-9971-42174592691C}" destId="{192919BA-F97B-401F-8AE4-3562190207F1}" srcOrd="7" destOrd="0" presId="urn:microsoft.com/office/officeart/2005/8/layout/hProcess9"/>
    <dgm:cxn modelId="{235F9ACE-1B25-4432-8463-76854439865B}" type="presParOf" srcId="{0E36173C-987B-4045-9971-42174592691C}" destId="{41310755-7470-46AB-A509-7D0775449133}" srcOrd="8" destOrd="0" presId="urn:microsoft.com/office/officeart/2005/8/layout/hProcess9"/>
    <dgm:cxn modelId="{39A362FD-33C7-4105-802C-FBE22B7606A6}" type="presParOf" srcId="{0E36173C-987B-4045-9971-42174592691C}" destId="{DBF409FC-5A00-465D-BBA4-CC05FF40F48A}" srcOrd="9" destOrd="0" presId="urn:microsoft.com/office/officeart/2005/8/layout/hProcess9"/>
    <dgm:cxn modelId="{900792E7-7278-4CC0-9F39-B87B8473FA1B}" type="presParOf" srcId="{0E36173C-987B-4045-9971-42174592691C}" destId="{4C330B59-5B8A-4091-A536-7F24CE754B50}"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C012CD-2B98-4A0B-AA51-5A7B9BD9A69E}"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002AA588-AD67-446B-B979-BD3EC1AC4C2A}">
      <dgm:prSet phldrT="[Text]"/>
      <dgm:spPr/>
      <dgm:t>
        <a:bodyPr/>
        <a:lstStyle/>
        <a:p>
          <a:r>
            <a:rPr lang="en-US" dirty="0"/>
            <a:t>Connected Component Analysis </a:t>
          </a:r>
        </a:p>
        <a:p>
          <a:r>
            <a:rPr lang="en-US" dirty="0"/>
            <a:t>Output: Text Lines</a:t>
          </a:r>
        </a:p>
      </dgm:t>
    </dgm:pt>
    <dgm:pt modelId="{6183422D-19EE-475F-9388-498A1CB5DA5B}" type="parTrans" cxnId="{00529C70-E2A7-4277-AFE3-0B7FE9915924}">
      <dgm:prSet/>
      <dgm:spPr/>
      <dgm:t>
        <a:bodyPr/>
        <a:lstStyle/>
        <a:p>
          <a:endParaRPr lang="en-US"/>
        </a:p>
      </dgm:t>
    </dgm:pt>
    <dgm:pt modelId="{47F44248-4779-42B4-B716-320C5AEA4395}" type="sibTrans" cxnId="{00529C70-E2A7-4277-AFE3-0B7FE9915924}">
      <dgm:prSet/>
      <dgm:spPr/>
      <dgm:t>
        <a:bodyPr/>
        <a:lstStyle/>
        <a:p>
          <a:endParaRPr lang="en-US"/>
        </a:p>
      </dgm:t>
    </dgm:pt>
    <dgm:pt modelId="{2C9AA8FD-E282-4331-B0A5-A80005632C86}">
      <dgm:prSet phldrT="[Text]"/>
      <dgm:spPr/>
      <dgm:t>
        <a:bodyPr/>
        <a:lstStyle/>
        <a:p>
          <a:r>
            <a:rPr lang="en-US" dirty="0"/>
            <a:t>Chopping with Character Spacing</a:t>
          </a:r>
        </a:p>
        <a:p>
          <a:r>
            <a:rPr lang="en-US" dirty="0"/>
            <a:t>Output: Segmented Words</a:t>
          </a:r>
        </a:p>
      </dgm:t>
    </dgm:pt>
    <dgm:pt modelId="{2D3913ED-1559-4546-9D95-13699E58C5A1}" type="parTrans" cxnId="{3DAA8315-9673-476F-B04A-FE0CEA1E3D3B}">
      <dgm:prSet/>
      <dgm:spPr/>
      <dgm:t>
        <a:bodyPr/>
        <a:lstStyle/>
        <a:p>
          <a:endParaRPr lang="en-US"/>
        </a:p>
      </dgm:t>
    </dgm:pt>
    <dgm:pt modelId="{60734B2A-1C97-45A5-9884-95482711EBC7}" type="sibTrans" cxnId="{3DAA8315-9673-476F-B04A-FE0CEA1E3D3B}">
      <dgm:prSet/>
      <dgm:spPr/>
      <dgm:t>
        <a:bodyPr/>
        <a:lstStyle/>
        <a:p>
          <a:endParaRPr lang="en-US"/>
        </a:p>
      </dgm:t>
    </dgm:pt>
    <dgm:pt modelId="{5473A439-D419-49E9-8445-AC1C38744E6D}">
      <dgm:prSet phldrT="[Text]"/>
      <dgm:spPr/>
      <dgm:t>
        <a:bodyPr/>
        <a:lstStyle/>
        <a:p>
          <a:r>
            <a:rPr lang="en-US" dirty="0"/>
            <a:t>First Pass with a CNN or LSTM</a:t>
          </a:r>
        </a:p>
        <a:p>
          <a:r>
            <a:rPr lang="en-US" dirty="0"/>
            <a:t>Output: recognized characters, high confidence words are used as training data for the second pass</a:t>
          </a:r>
        </a:p>
      </dgm:t>
    </dgm:pt>
    <dgm:pt modelId="{C1B98E44-A89F-41CB-8E06-19854A9FF695}" type="parTrans" cxnId="{BC4E1963-8ABA-435A-9EFB-C45890E415E9}">
      <dgm:prSet/>
      <dgm:spPr/>
      <dgm:t>
        <a:bodyPr/>
        <a:lstStyle/>
        <a:p>
          <a:endParaRPr lang="en-US"/>
        </a:p>
      </dgm:t>
    </dgm:pt>
    <dgm:pt modelId="{C2CA76E8-DA91-441E-BE04-0C55E32C6E8D}" type="sibTrans" cxnId="{BC4E1963-8ABA-435A-9EFB-C45890E415E9}">
      <dgm:prSet/>
      <dgm:spPr/>
      <dgm:t>
        <a:bodyPr/>
        <a:lstStyle/>
        <a:p>
          <a:endParaRPr lang="en-US"/>
        </a:p>
      </dgm:t>
    </dgm:pt>
    <dgm:pt modelId="{05CA03AC-F58E-46D3-80A0-CA1B88C1D3A7}">
      <dgm:prSet phldrT="[Text]"/>
      <dgm:spPr/>
      <dgm:t>
        <a:bodyPr/>
        <a:lstStyle/>
        <a:p>
          <a:r>
            <a:rPr lang="en-US" dirty="0"/>
            <a:t>Second Pass with an Adaptive Classifier Using LSTM or CNN</a:t>
          </a:r>
        </a:p>
        <a:p>
          <a:r>
            <a:rPr lang="en-US" dirty="0"/>
            <a:t>Output: proposal of prototype words </a:t>
          </a:r>
        </a:p>
        <a:p>
          <a:endParaRPr lang="en-US" dirty="0"/>
        </a:p>
      </dgm:t>
    </dgm:pt>
    <dgm:pt modelId="{D0DCE4AC-5A03-4DBF-9C9B-871F01AEC263}" type="parTrans" cxnId="{729E4D2D-F475-45DA-9F6A-7A8F7FD73F85}">
      <dgm:prSet/>
      <dgm:spPr/>
      <dgm:t>
        <a:bodyPr/>
        <a:lstStyle/>
        <a:p>
          <a:endParaRPr lang="en-US"/>
        </a:p>
      </dgm:t>
    </dgm:pt>
    <dgm:pt modelId="{AA1A6AF9-BA31-4437-A894-90798B6DB2FF}" type="sibTrans" cxnId="{729E4D2D-F475-45DA-9F6A-7A8F7FD73F85}">
      <dgm:prSet/>
      <dgm:spPr/>
      <dgm:t>
        <a:bodyPr/>
        <a:lstStyle/>
        <a:p>
          <a:endParaRPr lang="en-US"/>
        </a:p>
      </dgm:t>
    </dgm:pt>
    <dgm:pt modelId="{80D8DC79-BDC7-4EB8-9E8B-8D1E9F3C3631}">
      <dgm:prSet phldrT="[Text]"/>
      <dgm:spPr/>
      <dgm:t>
        <a:bodyPr/>
        <a:lstStyle/>
        <a:p>
          <a:r>
            <a:rPr lang="en-US" dirty="0"/>
            <a:t>Linguistic Analysis</a:t>
          </a:r>
        </a:p>
      </dgm:t>
    </dgm:pt>
    <dgm:pt modelId="{7C39107A-9FA5-4130-B3CA-B00294C97192}" type="parTrans" cxnId="{9913E78C-DC34-4D8D-B6C5-8398102BA2D9}">
      <dgm:prSet/>
      <dgm:spPr/>
      <dgm:t>
        <a:bodyPr/>
        <a:lstStyle/>
        <a:p>
          <a:endParaRPr lang="en-US"/>
        </a:p>
      </dgm:t>
    </dgm:pt>
    <dgm:pt modelId="{C18C0AF3-7D44-4A09-BE25-B225F92144A5}" type="sibTrans" cxnId="{9913E78C-DC34-4D8D-B6C5-8398102BA2D9}">
      <dgm:prSet/>
      <dgm:spPr/>
      <dgm:t>
        <a:bodyPr/>
        <a:lstStyle/>
        <a:p>
          <a:endParaRPr lang="en-US"/>
        </a:p>
      </dgm:t>
    </dgm:pt>
    <dgm:pt modelId="{7F914BEA-2E43-4AD4-9795-522E8899176B}">
      <dgm:prSet/>
      <dgm:spPr/>
      <dgm:t>
        <a:bodyPr/>
        <a:lstStyle/>
        <a:p>
          <a:r>
            <a:rPr lang="en-US" dirty="0"/>
            <a:t>Page Layout Analysis*</a:t>
          </a:r>
        </a:p>
        <a:p>
          <a:r>
            <a:rPr lang="en-US" dirty="0"/>
            <a:t>Output: Text Regions/ Block of Texts</a:t>
          </a:r>
        </a:p>
      </dgm:t>
    </dgm:pt>
    <dgm:pt modelId="{72AAC2BA-B2CA-4660-8E07-BE476CA66C3F}" type="parTrans" cxnId="{8F8BD613-DFA3-4D3F-9096-AB8DCD53A677}">
      <dgm:prSet/>
      <dgm:spPr/>
    </dgm:pt>
    <dgm:pt modelId="{B1B42B1C-2BE0-4290-B86A-261EE20F2F38}" type="sibTrans" cxnId="{8F8BD613-DFA3-4D3F-9096-AB8DCD53A677}">
      <dgm:prSet/>
      <dgm:spPr/>
      <dgm:t>
        <a:bodyPr/>
        <a:lstStyle/>
        <a:p>
          <a:endParaRPr lang="en-US"/>
        </a:p>
      </dgm:t>
    </dgm:pt>
    <dgm:pt modelId="{0A586A6D-3CB1-4E16-A8A3-A46547F2D4D7}" type="pres">
      <dgm:prSet presAssocID="{50C012CD-2B98-4A0B-AA51-5A7B9BD9A69E}" presName="Name0" presStyleCnt="0">
        <dgm:presLayoutVars>
          <dgm:dir/>
          <dgm:resizeHandles val="exact"/>
        </dgm:presLayoutVars>
      </dgm:prSet>
      <dgm:spPr/>
    </dgm:pt>
    <dgm:pt modelId="{9BD31BA4-5677-46DA-A6E2-8E309EE8EA74}" type="pres">
      <dgm:prSet presAssocID="{7F914BEA-2E43-4AD4-9795-522E8899176B}" presName="node" presStyleLbl="node1" presStyleIdx="0" presStyleCnt="6">
        <dgm:presLayoutVars>
          <dgm:bulletEnabled val="1"/>
        </dgm:presLayoutVars>
      </dgm:prSet>
      <dgm:spPr/>
    </dgm:pt>
    <dgm:pt modelId="{2C2F12B3-5EDA-43C7-8984-82553830A421}" type="pres">
      <dgm:prSet presAssocID="{B1B42B1C-2BE0-4290-B86A-261EE20F2F38}" presName="sibTrans" presStyleLbl="sibTrans1D1" presStyleIdx="0" presStyleCnt="5"/>
      <dgm:spPr/>
    </dgm:pt>
    <dgm:pt modelId="{A06BDD1C-4EC1-4E3F-BEFA-760CCB6B21F6}" type="pres">
      <dgm:prSet presAssocID="{B1B42B1C-2BE0-4290-B86A-261EE20F2F38}" presName="connectorText" presStyleLbl="sibTrans1D1" presStyleIdx="0" presStyleCnt="5"/>
      <dgm:spPr/>
    </dgm:pt>
    <dgm:pt modelId="{D40E98A6-7615-4E03-96BF-54015E8B0E32}" type="pres">
      <dgm:prSet presAssocID="{002AA588-AD67-446B-B979-BD3EC1AC4C2A}" presName="node" presStyleLbl="node1" presStyleIdx="1" presStyleCnt="6">
        <dgm:presLayoutVars>
          <dgm:bulletEnabled val="1"/>
        </dgm:presLayoutVars>
      </dgm:prSet>
      <dgm:spPr/>
    </dgm:pt>
    <dgm:pt modelId="{85EFE020-CA5B-4D94-A296-9E0AA5601825}" type="pres">
      <dgm:prSet presAssocID="{47F44248-4779-42B4-B716-320C5AEA4395}" presName="sibTrans" presStyleLbl="sibTrans1D1" presStyleIdx="1" presStyleCnt="5"/>
      <dgm:spPr/>
    </dgm:pt>
    <dgm:pt modelId="{3F1AD28B-A1E2-4682-9CE0-DE1A8A2D59E8}" type="pres">
      <dgm:prSet presAssocID="{47F44248-4779-42B4-B716-320C5AEA4395}" presName="connectorText" presStyleLbl="sibTrans1D1" presStyleIdx="1" presStyleCnt="5"/>
      <dgm:spPr/>
    </dgm:pt>
    <dgm:pt modelId="{C4264E99-83B4-44B1-8ECF-33E66FF95850}" type="pres">
      <dgm:prSet presAssocID="{2C9AA8FD-E282-4331-B0A5-A80005632C86}" presName="node" presStyleLbl="node1" presStyleIdx="2" presStyleCnt="6">
        <dgm:presLayoutVars>
          <dgm:bulletEnabled val="1"/>
        </dgm:presLayoutVars>
      </dgm:prSet>
      <dgm:spPr/>
    </dgm:pt>
    <dgm:pt modelId="{5C65BCC1-2581-42A5-A639-514C9F48A73E}" type="pres">
      <dgm:prSet presAssocID="{60734B2A-1C97-45A5-9884-95482711EBC7}" presName="sibTrans" presStyleLbl="sibTrans1D1" presStyleIdx="2" presStyleCnt="5"/>
      <dgm:spPr/>
    </dgm:pt>
    <dgm:pt modelId="{38A249C5-E837-40D6-8E4D-154AE6AF6037}" type="pres">
      <dgm:prSet presAssocID="{60734B2A-1C97-45A5-9884-95482711EBC7}" presName="connectorText" presStyleLbl="sibTrans1D1" presStyleIdx="2" presStyleCnt="5"/>
      <dgm:spPr/>
    </dgm:pt>
    <dgm:pt modelId="{F6CF416F-AE03-494F-BF32-CA981305E85A}" type="pres">
      <dgm:prSet presAssocID="{5473A439-D419-49E9-8445-AC1C38744E6D}" presName="node" presStyleLbl="node1" presStyleIdx="3" presStyleCnt="6">
        <dgm:presLayoutVars>
          <dgm:bulletEnabled val="1"/>
        </dgm:presLayoutVars>
      </dgm:prSet>
      <dgm:spPr/>
    </dgm:pt>
    <dgm:pt modelId="{C486831E-9444-457F-B02B-A3E29D1808DC}" type="pres">
      <dgm:prSet presAssocID="{C2CA76E8-DA91-441E-BE04-0C55E32C6E8D}" presName="sibTrans" presStyleLbl="sibTrans1D1" presStyleIdx="3" presStyleCnt="5"/>
      <dgm:spPr/>
    </dgm:pt>
    <dgm:pt modelId="{5B8DBC5D-CB9A-4877-BC1E-E693B1AF2310}" type="pres">
      <dgm:prSet presAssocID="{C2CA76E8-DA91-441E-BE04-0C55E32C6E8D}" presName="connectorText" presStyleLbl="sibTrans1D1" presStyleIdx="3" presStyleCnt="5"/>
      <dgm:spPr/>
    </dgm:pt>
    <dgm:pt modelId="{4D21E63A-F26A-452E-9FDE-50B29F74F319}" type="pres">
      <dgm:prSet presAssocID="{05CA03AC-F58E-46D3-80A0-CA1B88C1D3A7}" presName="node" presStyleLbl="node1" presStyleIdx="4" presStyleCnt="6">
        <dgm:presLayoutVars>
          <dgm:bulletEnabled val="1"/>
        </dgm:presLayoutVars>
      </dgm:prSet>
      <dgm:spPr/>
    </dgm:pt>
    <dgm:pt modelId="{F83A4291-48B2-446B-B02F-DD9278C8E4D7}" type="pres">
      <dgm:prSet presAssocID="{AA1A6AF9-BA31-4437-A894-90798B6DB2FF}" presName="sibTrans" presStyleLbl="sibTrans1D1" presStyleIdx="4" presStyleCnt="5"/>
      <dgm:spPr/>
    </dgm:pt>
    <dgm:pt modelId="{C0D47714-A6F5-41E4-B46D-46BC15DEF676}" type="pres">
      <dgm:prSet presAssocID="{AA1A6AF9-BA31-4437-A894-90798B6DB2FF}" presName="connectorText" presStyleLbl="sibTrans1D1" presStyleIdx="4" presStyleCnt="5"/>
      <dgm:spPr/>
    </dgm:pt>
    <dgm:pt modelId="{478E0015-DEB5-4A59-8133-54F165D1B725}" type="pres">
      <dgm:prSet presAssocID="{80D8DC79-BDC7-4EB8-9E8B-8D1E9F3C3631}" presName="node" presStyleLbl="node1" presStyleIdx="5" presStyleCnt="6">
        <dgm:presLayoutVars>
          <dgm:bulletEnabled val="1"/>
        </dgm:presLayoutVars>
      </dgm:prSet>
      <dgm:spPr/>
    </dgm:pt>
  </dgm:ptLst>
  <dgm:cxnLst>
    <dgm:cxn modelId="{8F8BD613-DFA3-4D3F-9096-AB8DCD53A677}" srcId="{50C012CD-2B98-4A0B-AA51-5A7B9BD9A69E}" destId="{7F914BEA-2E43-4AD4-9795-522E8899176B}" srcOrd="0" destOrd="0" parTransId="{72AAC2BA-B2CA-4660-8E07-BE476CA66C3F}" sibTransId="{B1B42B1C-2BE0-4290-B86A-261EE20F2F38}"/>
    <dgm:cxn modelId="{3DAA8315-9673-476F-B04A-FE0CEA1E3D3B}" srcId="{50C012CD-2B98-4A0B-AA51-5A7B9BD9A69E}" destId="{2C9AA8FD-E282-4331-B0A5-A80005632C86}" srcOrd="2" destOrd="0" parTransId="{2D3913ED-1559-4546-9D95-13699E58C5A1}" sibTransId="{60734B2A-1C97-45A5-9884-95482711EBC7}"/>
    <dgm:cxn modelId="{263CE52C-8120-4A22-82D6-0EEBCE128FC5}" type="presOf" srcId="{60734B2A-1C97-45A5-9884-95482711EBC7}" destId="{38A249C5-E837-40D6-8E4D-154AE6AF6037}" srcOrd="1" destOrd="0" presId="urn:microsoft.com/office/officeart/2005/8/layout/bProcess3"/>
    <dgm:cxn modelId="{729E4D2D-F475-45DA-9F6A-7A8F7FD73F85}" srcId="{50C012CD-2B98-4A0B-AA51-5A7B9BD9A69E}" destId="{05CA03AC-F58E-46D3-80A0-CA1B88C1D3A7}" srcOrd="4" destOrd="0" parTransId="{D0DCE4AC-5A03-4DBF-9C9B-871F01AEC263}" sibTransId="{AA1A6AF9-BA31-4437-A894-90798B6DB2FF}"/>
    <dgm:cxn modelId="{EC98E05C-9F1D-49D9-8843-2239D3B0470A}" type="presOf" srcId="{47F44248-4779-42B4-B716-320C5AEA4395}" destId="{85EFE020-CA5B-4D94-A296-9E0AA5601825}" srcOrd="0" destOrd="0" presId="urn:microsoft.com/office/officeart/2005/8/layout/bProcess3"/>
    <dgm:cxn modelId="{2347CE61-E98D-4DDC-BDFC-F0633B922766}" type="presOf" srcId="{80D8DC79-BDC7-4EB8-9E8B-8D1E9F3C3631}" destId="{478E0015-DEB5-4A59-8133-54F165D1B725}" srcOrd="0" destOrd="0" presId="urn:microsoft.com/office/officeart/2005/8/layout/bProcess3"/>
    <dgm:cxn modelId="{BC4E1963-8ABA-435A-9EFB-C45890E415E9}" srcId="{50C012CD-2B98-4A0B-AA51-5A7B9BD9A69E}" destId="{5473A439-D419-49E9-8445-AC1C38744E6D}" srcOrd="3" destOrd="0" parTransId="{C1B98E44-A89F-41CB-8E06-19854A9FF695}" sibTransId="{C2CA76E8-DA91-441E-BE04-0C55E32C6E8D}"/>
    <dgm:cxn modelId="{91540C64-4E14-476D-8117-6A4A733B02E0}" type="presOf" srcId="{05CA03AC-F58E-46D3-80A0-CA1B88C1D3A7}" destId="{4D21E63A-F26A-452E-9FDE-50B29F74F319}" srcOrd="0" destOrd="0" presId="urn:microsoft.com/office/officeart/2005/8/layout/bProcess3"/>
    <dgm:cxn modelId="{DF227A4B-ED38-4FE4-A261-D3C82AB356D2}" type="presOf" srcId="{5473A439-D419-49E9-8445-AC1C38744E6D}" destId="{F6CF416F-AE03-494F-BF32-CA981305E85A}" srcOrd="0" destOrd="0" presId="urn:microsoft.com/office/officeart/2005/8/layout/bProcess3"/>
    <dgm:cxn modelId="{EF33BC6C-9FC8-423F-B990-707E0F8DDDA4}" type="presOf" srcId="{C2CA76E8-DA91-441E-BE04-0C55E32C6E8D}" destId="{5B8DBC5D-CB9A-4877-BC1E-E693B1AF2310}" srcOrd="1" destOrd="0" presId="urn:microsoft.com/office/officeart/2005/8/layout/bProcess3"/>
    <dgm:cxn modelId="{E04B3950-E2D8-44AA-A6AD-00DE9394CE49}" type="presOf" srcId="{47F44248-4779-42B4-B716-320C5AEA4395}" destId="{3F1AD28B-A1E2-4682-9CE0-DE1A8A2D59E8}" srcOrd="1" destOrd="0" presId="urn:microsoft.com/office/officeart/2005/8/layout/bProcess3"/>
    <dgm:cxn modelId="{00529C70-E2A7-4277-AFE3-0B7FE9915924}" srcId="{50C012CD-2B98-4A0B-AA51-5A7B9BD9A69E}" destId="{002AA588-AD67-446B-B979-BD3EC1AC4C2A}" srcOrd="1" destOrd="0" parTransId="{6183422D-19EE-475F-9388-498A1CB5DA5B}" sibTransId="{47F44248-4779-42B4-B716-320C5AEA4395}"/>
    <dgm:cxn modelId="{08354E51-92DE-4CDA-9A09-B7A6E878F2E6}" type="presOf" srcId="{C2CA76E8-DA91-441E-BE04-0C55E32C6E8D}" destId="{C486831E-9444-457F-B02B-A3E29D1808DC}" srcOrd="0" destOrd="0" presId="urn:microsoft.com/office/officeart/2005/8/layout/bProcess3"/>
    <dgm:cxn modelId="{8509A277-0F39-40FB-8D47-C4101EB81CFD}" type="presOf" srcId="{AA1A6AF9-BA31-4437-A894-90798B6DB2FF}" destId="{C0D47714-A6F5-41E4-B46D-46BC15DEF676}" srcOrd="1" destOrd="0" presId="urn:microsoft.com/office/officeart/2005/8/layout/bProcess3"/>
    <dgm:cxn modelId="{BB2B7A8A-F7FC-490F-B7E0-43C9CFD65358}" type="presOf" srcId="{2C9AA8FD-E282-4331-B0A5-A80005632C86}" destId="{C4264E99-83B4-44B1-8ECF-33E66FF95850}" srcOrd="0" destOrd="0" presId="urn:microsoft.com/office/officeart/2005/8/layout/bProcess3"/>
    <dgm:cxn modelId="{9913E78C-DC34-4D8D-B6C5-8398102BA2D9}" srcId="{50C012CD-2B98-4A0B-AA51-5A7B9BD9A69E}" destId="{80D8DC79-BDC7-4EB8-9E8B-8D1E9F3C3631}" srcOrd="5" destOrd="0" parTransId="{7C39107A-9FA5-4130-B3CA-B00294C97192}" sibTransId="{C18C0AF3-7D44-4A09-BE25-B225F92144A5}"/>
    <dgm:cxn modelId="{09507594-9AA4-4D3F-8A44-E4F04974C379}" type="presOf" srcId="{7F914BEA-2E43-4AD4-9795-522E8899176B}" destId="{9BD31BA4-5677-46DA-A6E2-8E309EE8EA74}" srcOrd="0" destOrd="0" presId="urn:microsoft.com/office/officeart/2005/8/layout/bProcess3"/>
    <dgm:cxn modelId="{667F1FA9-AD3E-4ECE-AA5B-59675FF5327C}" type="presOf" srcId="{50C012CD-2B98-4A0B-AA51-5A7B9BD9A69E}" destId="{0A586A6D-3CB1-4E16-A8A3-A46547F2D4D7}" srcOrd="0" destOrd="0" presId="urn:microsoft.com/office/officeart/2005/8/layout/bProcess3"/>
    <dgm:cxn modelId="{882108C2-A047-4CB3-AE57-98F798C4AD93}" type="presOf" srcId="{AA1A6AF9-BA31-4437-A894-90798B6DB2FF}" destId="{F83A4291-48B2-446B-B02F-DD9278C8E4D7}" srcOrd="0" destOrd="0" presId="urn:microsoft.com/office/officeart/2005/8/layout/bProcess3"/>
    <dgm:cxn modelId="{29B951C9-6FA7-4169-B7F7-A2A925885721}" type="presOf" srcId="{B1B42B1C-2BE0-4290-B86A-261EE20F2F38}" destId="{2C2F12B3-5EDA-43C7-8984-82553830A421}" srcOrd="0" destOrd="0" presId="urn:microsoft.com/office/officeart/2005/8/layout/bProcess3"/>
    <dgm:cxn modelId="{9080F3CE-3BBA-4FA8-9750-2893CE6D6C25}" type="presOf" srcId="{002AA588-AD67-446B-B979-BD3EC1AC4C2A}" destId="{D40E98A6-7615-4E03-96BF-54015E8B0E32}" srcOrd="0" destOrd="0" presId="urn:microsoft.com/office/officeart/2005/8/layout/bProcess3"/>
    <dgm:cxn modelId="{286548DA-A986-4A13-AC57-AB95756D022E}" type="presOf" srcId="{60734B2A-1C97-45A5-9884-95482711EBC7}" destId="{5C65BCC1-2581-42A5-A639-514C9F48A73E}" srcOrd="0" destOrd="0" presId="urn:microsoft.com/office/officeart/2005/8/layout/bProcess3"/>
    <dgm:cxn modelId="{341E29F7-AEDE-4BC8-9318-A1B497D2C02C}" type="presOf" srcId="{B1B42B1C-2BE0-4290-B86A-261EE20F2F38}" destId="{A06BDD1C-4EC1-4E3F-BEFA-760CCB6B21F6}" srcOrd="1" destOrd="0" presId="urn:microsoft.com/office/officeart/2005/8/layout/bProcess3"/>
    <dgm:cxn modelId="{323B1D33-D7FD-4A3E-B5CB-28B97B6438FD}" type="presParOf" srcId="{0A586A6D-3CB1-4E16-A8A3-A46547F2D4D7}" destId="{9BD31BA4-5677-46DA-A6E2-8E309EE8EA74}" srcOrd="0" destOrd="0" presId="urn:microsoft.com/office/officeart/2005/8/layout/bProcess3"/>
    <dgm:cxn modelId="{B4944902-9F43-4853-8F99-448AA79BCB70}" type="presParOf" srcId="{0A586A6D-3CB1-4E16-A8A3-A46547F2D4D7}" destId="{2C2F12B3-5EDA-43C7-8984-82553830A421}" srcOrd="1" destOrd="0" presId="urn:microsoft.com/office/officeart/2005/8/layout/bProcess3"/>
    <dgm:cxn modelId="{7B3D59D6-B0C6-45CE-A414-E55526028100}" type="presParOf" srcId="{2C2F12B3-5EDA-43C7-8984-82553830A421}" destId="{A06BDD1C-4EC1-4E3F-BEFA-760CCB6B21F6}" srcOrd="0" destOrd="0" presId="urn:microsoft.com/office/officeart/2005/8/layout/bProcess3"/>
    <dgm:cxn modelId="{52D7F28E-1580-4DF3-8501-36FA8DF6C9D8}" type="presParOf" srcId="{0A586A6D-3CB1-4E16-A8A3-A46547F2D4D7}" destId="{D40E98A6-7615-4E03-96BF-54015E8B0E32}" srcOrd="2" destOrd="0" presId="urn:microsoft.com/office/officeart/2005/8/layout/bProcess3"/>
    <dgm:cxn modelId="{7E011C55-6430-4CE3-AC35-86392433B8C7}" type="presParOf" srcId="{0A586A6D-3CB1-4E16-A8A3-A46547F2D4D7}" destId="{85EFE020-CA5B-4D94-A296-9E0AA5601825}" srcOrd="3" destOrd="0" presId="urn:microsoft.com/office/officeart/2005/8/layout/bProcess3"/>
    <dgm:cxn modelId="{6D279D4E-2F2C-439D-B4BF-FF31D53BFA32}" type="presParOf" srcId="{85EFE020-CA5B-4D94-A296-9E0AA5601825}" destId="{3F1AD28B-A1E2-4682-9CE0-DE1A8A2D59E8}" srcOrd="0" destOrd="0" presId="urn:microsoft.com/office/officeart/2005/8/layout/bProcess3"/>
    <dgm:cxn modelId="{674E1647-903F-4057-9E0B-48CD2A9FE9E4}" type="presParOf" srcId="{0A586A6D-3CB1-4E16-A8A3-A46547F2D4D7}" destId="{C4264E99-83B4-44B1-8ECF-33E66FF95850}" srcOrd="4" destOrd="0" presId="urn:microsoft.com/office/officeart/2005/8/layout/bProcess3"/>
    <dgm:cxn modelId="{5DC802C1-93FD-48D8-BBD2-E9D91CCD2497}" type="presParOf" srcId="{0A586A6D-3CB1-4E16-A8A3-A46547F2D4D7}" destId="{5C65BCC1-2581-42A5-A639-514C9F48A73E}" srcOrd="5" destOrd="0" presId="urn:microsoft.com/office/officeart/2005/8/layout/bProcess3"/>
    <dgm:cxn modelId="{4487E896-4139-4C53-872C-C8B8F81CF17B}" type="presParOf" srcId="{5C65BCC1-2581-42A5-A639-514C9F48A73E}" destId="{38A249C5-E837-40D6-8E4D-154AE6AF6037}" srcOrd="0" destOrd="0" presId="urn:microsoft.com/office/officeart/2005/8/layout/bProcess3"/>
    <dgm:cxn modelId="{BC72BDA5-9249-4F38-B51E-B3E63ADF00EF}" type="presParOf" srcId="{0A586A6D-3CB1-4E16-A8A3-A46547F2D4D7}" destId="{F6CF416F-AE03-494F-BF32-CA981305E85A}" srcOrd="6" destOrd="0" presId="urn:microsoft.com/office/officeart/2005/8/layout/bProcess3"/>
    <dgm:cxn modelId="{71E87E7C-6D39-4BE1-A7CC-6A102AC79421}" type="presParOf" srcId="{0A586A6D-3CB1-4E16-A8A3-A46547F2D4D7}" destId="{C486831E-9444-457F-B02B-A3E29D1808DC}" srcOrd="7" destOrd="0" presId="urn:microsoft.com/office/officeart/2005/8/layout/bProcess3"/>
    <dgm:cxn modelId="{6B814B37-83FD-4A6B-BC08-BFBBCB3DCC85}" type="presParOf" srcId="{C486831E-9444-457F-B02B-A3E29D1808DC}" destId="{5B8DBC5D-CB9A-4877-BC1E-E693B1AF2310}" srcOrd="0" destOrd="0" presId="urn:microsoft.com/office/officeart/2005/8/layout/bProcess3"/>
    <dgm:cxn modelId="{925C2AC1-1019-430E-A469-9C48D60EDF5B}" type="presParOf" srcId="{0A586A6D-3CB1-4E16-A8A3-A46547F2D4D7}" destId="{4D21E63A-F26A-452E-9FDE-50B29F74F319}" srcOrd="8" destOrd="0" presId="urn:microsoft.com/office/officeart/2005/8/layout/bProcess3"/>
    <dgm:cxn modelId="{33339456-8C01-4B53-9AC5-6C06141C26D8}" type="presParOf" srcId="{0A586A6D-3CB1-4E16-A8A3-A46547F2D4D7}" destId="{F83A4291-48B2-446B-B02F-DD9278C8E4D7}" srcOrd="9" destOrd="0" presId="urn:microsoft.com/office/officeart/2005/8/layout/bProcess3"/>
    <dgm:cxn modelId="{AF76391A-08F5-447A-8EAE-274663EAE9EF}" type="presParOf" srcId="{F83A4291-48B2-446B-B02F-DD9278C8E4D7}" destId="{C0D47714-A6F5-41E4-B46D-46BC15DEF676}" srcOrd="0" destOrd="0" presId="urn:microsoft.com/office/officeart/2005/8/layout/bProcess3"/>
    <dgm:cxn modelId="{725ED821-3CDD-447D-A674-3E22C7A7404F}" type="presParOf" srcId="{0A586A6D-3CB1-4E16-A8A3-A46547F2D4D7}" destId="{478E0015-DEB5-4A59-8133-54F165D1B725}"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717F07-9C1F-4EB4-B83E-765D4FA55D51}" type="doc">
      <dgm:prSet loTypeId="urn:microsoft.com/office/officeart/2005/8/layout/chevron1" loCatId="process" qsTypeId="urn:microsoft.com/office/officeart/2005/8/quickstyle/simple1" qsCatId="simple" csTypeId="urn:microsoft.com/office/officeart/2005/8/colors/accent2_2" csCatId="accent2" phldr="1"/>
      <dgm:spPr/>
    </dgm:pt>
    <dgm:pt modelId="{BAD682C0-29CB-48A3-9D07-50EF25D89B3A}">
      <dgm:prSet phldrT="[Text]"/>
      <dgm:spPr/>
      <dgm:t>
        <a:bodyPr/>
        <a:lstStyle/>
        <a:p>
          <a:r>
            <a:rPr lang="en-US" dirty="0"/>
            <a:t>Connected Component Analysis on pixels</a:t>
          </a:r>
        </a:p>
      </dgm:t>
    </dgm:pt>
    <dgm:pt modelId="{FD120449-405B-4840-A093-CFE00544F8E2}" type="parTrans" cxnId="{F247A583-3108-436E-8B47-28CF7BF62AE3}">
      <dgm:prSet/>
      <dgm:spPr/>
      <dgm:t>
        <a:bodyPr/>
        <a:lstStyle/>
        <a:p>
          <a:endParaRPr lang="en-US"/>
        </a:p>
      </dgm:t>
    </dgm:pt>
    <dgm:pt modelId="{BA3BBC3C-1071-409E-A35F-8035B139567F}" type="sibTrans" cxnId="{F247A583-3108-436E-8B47-28CF7BF62AE3}">
      <dgm:prSet/>
      <dgm:spPr/>
      <dgm:t>
        <a:bodyPr/>
        <a:lstStyle/>
        <a:p>
          <a:endParaRPr lang="en-US"/>
        </a:p>
      </dgm:t>
    </dgm:pt>
    <dgm:pt modelId="{F4F5EFB9-47A6-4D85-A0D3-54E9AF4A8BFD}">
      <dgm:prSet phldrT="[Text]"/>
      <dgm:spPr/>
      <dgm:t>
        <a:bodyPr/>
        <a:lstStyle/>
        <a:p>
          <a:r>
            <a:rPr lang="en-US" dirty="0"/>
            <a:t>Morphological transformation</a:t>
          </a:r>
        </a:p>
      </dgm:t>
    </dgm:pt>
    <dgm:pt modelId="{0D628435-9751-4EBB-8354-191D5CF0E87C}" type="parTrans" cxnId="{3EE502A2-3A9A-4097-BD59-4E1A47294C63}">
      <dgm:prSet/>
      <dgm:spPr/>
      <dgm:t>
        <a:bodyPr/>
        <a:lstStyle/>
        <a:p>
          <a:endParaRPr lang="en-US"/>
        </a:p>
      </dgm:t>
    </dgm:pt>
    <dgm:pt modelId="{288F351A-D953-484A-A20A-4DE91E18151D}" type="sibTrans" cxnId="{3EE502A2-3A9A-4097-BD59-4E1A47294C63}">
      <dgm:prSet/>
      <dgm:spPr/>
      <dgm:t>
        <a:bodyPr/>
        <a:lstStyle/>
        <a:p>
          <a:endParaRPr lang="en-US"/>
        </a:p>
      </dgm:t>
    </dgm:pt>
    <dgm:pt modelId="{D96E7903-45CD-4653-980D-D08162AD6515}">
      <dgm:prSet phldrT="[Text]"/>
      <dgm:spPr/>
      <dgm:t>
        <a:bodyPr/>
        <a:lstStyle/>
        <a:p>
          <a:r>
            <a:rPr lang="en-US" dirty="0"/>
            <a:t>Combine regions where possible</a:t>
          </a:r>
        </a:p>
      </dgm:t>
    </dgm:pt>
    <dgm:pt modelId="{A2D3985B-FFDD-421E-A991-5B148F6C93B6}" type="parTrans" cxnId="{B6074E5B-65BA-4E17-B059-DE466A4C6325}">
      <dgm:prSet/>
      <dgm:spPr/>
      <dgm:t>
        <a:bodyPr/>
        <a:lstStyle/>
        <a:p>
          <a:endParaRPr lang="en-US"/>
        </a:p>
      </dgm:t>
    </dgm:pt>
    <dgm:pt modelId="{B482F96A-0418-470D-BA83-AF60F1F6731B}" type="sibTrans" cxnId="{B6074E5B-65BA-4E17-B059-DE466A4C6325}">
      <dgm:prSet/>
      <dgm:spPr/>
      <dgm:t>
        <a:bodyPr/>
        <a:lstStyle/>
        <a:p>
          <a:endParaRPr lang="en-US"/>
        </a:p>
      </dgm:t>
    </dgm:pt>
    <dgm:pt modelId="{72545443-5E4D-46DB-9DE5-5B7B121D6267}" type="pres">
      <dgm:prSet presAssocID="{45717F07-9C1F-4EB4-B83E-765D4FA55D51}" presName="Name0" presStyleCnt="0">
        <dgm:presLayoutVars>
          <dgm:dir/>
          <dgm:animLvl val="lvl"/>
          <dgm:resizeHandles val="exact"/>
        </dgm:presLayoutVars>
      </dgm:prSet>
      <dgm:spPr/>
    </dgm:pt>
    <dgm:pt modelId="{997FDDD9-7C6F-4BBA-96AC-1B6703B8FED7}" type="pres">
      <dgm:prSet presAssocID="{BAD682C0-29CB-48A3-9D07-50EF25D89B3A}" presName="parTxOnly" presStyleLbl="node1" presStyleIdx="0" presStyleCnt="3">
        <dgm:presLayoutVars>
          <dgm:chMax val="0"/>
          <dgm:chPref val="0"/>
          <dgm:bulletEnabled val="1"/>
        </dgm:presLayoutVars>
      </dgm:prSet>
      <dgm:spPr/>
    </dgm:pt>
    <dgm:pt modelId="{20D1CD8A-2143-49D4-88A3-71D6C2F05F06}" type="pres">
      <dgm:prSet presAssocID="{BA3BBC3C-1071-409E-A35F-8035B139567F}" presName="parTxOnlySpace" presStyleCnt="0"/>
      <dgm:spPr/>
    </dgm:pt>
    <dgm:pt modelId="{1BDF86C5-DC92-4D02-97AD-1025602C5E02}" type="pres">
      <dgm:prSet presAssocID="{F4F5EFB9-47A6-4D85-A0D3-54E9AF4A8BFD}" presName="parTxOnly" presStyleLbl="node1" presStyleIdx="1" presStyleCnt="3">
        <dgm:presLayoutVars>
          <dgm:chMax val="0"/>
          <dgm:chPref val="0"/>
          <dgm:bulletEnabled val="1"/>
        </dgm:presLayoutVars>
      </dgm:prSet>
      <dgm:spPr/>
    </dgm:pt>
    <dgm:pt modelId="{8FBE6612-3965-4FDE-9B02-911E82574618}" type="pres">
      <dgm:prSet presAssocID="{288F351A-D953-484A-A20A-4DE91E18151D}" presName="parTxOnlySpace" presStyleCnt="0"/>
      <dgm:spPr/>
    </dgm:pt>
    <dgm:pt modelId="{468D303A-5382-4944-B622-9E46F1CD0145}" type="pres">
      <dgm:prSet presAssocID="{D96E7903-45CD-4653-980D-D08162AD6515}" presName="parTxOnly" presStyleLbl="node1" presStyleIdx="2" presStyleCnt="3">
        <dgm:presLayoutVars>
          <dgm:chMax val="0"/>
          <dgm:chPref val="0"/>
          <dgm:bulletEnabled val="1"/>
        </dgm:presLayoutVars>
      </dgm:prSet>
      <dgm:spPr/>
    </dgm:pt>
  </dgm:ptLst>
  <dgm:cxnLst>
    <dgm:cxn modelId="{B6074E5B-65BA-4E17-B059-DE466A4C6325}" srcId="{45717F07-9C1F-4EB4-B83E-765D4FA55D51}" destId="{D96E7903-45CD-4653-980D-D08162AD6515}" srcOrd="2" destOrd="0" parTransId="{A2D3985B-FFDD-421E-A991-5B148F6C93B6}" sibTransId="{B482F96A-0418-470D-BA83-AF60F1F6731B}"/>
    <dgm:cxn modelId="{76330A83-D6BE-46F1-B414-23C74A3B176A}" type="presOf" srcId="{F4F5EFB9-47A6-4D85-A0D3-54E9AF4A8BFD}" destId="{1BDF86C5-DC92-4D02-97AD-1025602C5E02}" srcOrd="0" destOrd="0" presId="urn:microsoft.com/office/officeart/2005/8/layout/chevron1"/>
    <dgm:cxn modelId="{F247A583-3108-436E-8B47-28CF7BF62AE3}" srcId="{45717F07-9C1F-4EB4-B83E-765D4FA55D51}" destId="{BAD682C0-29CB-48A3-9D07-50EF25D89B3A}" srcOrd="0" destOrd="0" parTransId="{FD120449-405B-4840-A093-CFE00544F8E2}" sibTransId="{BA3BBC3C-1071-409E-A35F-8035B139567F}"/>
    <dgm:cxn modelId="{5423C183-A7EC-430F-B2B8-A333415AD312}" type="presOf" srcId="{45717F07-9C1F-4EB4-B83E-765D4FA55D51}" destId="{72545443-5E4D-46DB-9DE5-5B7B121D6267}" srcOrd="0" destOrd="0" presId="urn:microsoft.com/office/officeart/2005/8/layout/chevron1"/>
    <dgm:cxn modelId="{3EE502A2-3A9A-4097-BD59-4E1A47294C63}" srcId="{45717F07-9C1F-4EB4-B83E-765D4FA55D51}" destId="{F4F5EFB9-47A6-4D85-A0D3-54E9AF4A8BFD}" srcOrd="1" destOrd="0" parTransId="{0D628435-9751-4EBB-8354-191D5CF0E87C}" sibTransId="{288F351A-D953-484A-A20A-4DE91E18151D}"/>
    <dgm:cxn modelId="{8F2180C1-697D-4CC7-8337-B85175705604}" type="presOf" srcId="{BAD682C0-29CB-48A3-9D07-50EF25D89B3A}" destId="{997FDDD9-7C6F-4BBA-96AC-1B6703B8FED7}" srcOrd="0" destOrd="0" presId="urn:microsoft.com/office/officeart/2005/8/layout/chevron1"/>
    <dgm:cxn modelId="{277FDDE2-1A57-43C5-929A-A7DA56EC7C87}" type="presOf" srcId="{D96E7903-45CD-4653-980D-D08162AD6515}" destId="{468D303A-5382-4944-B622-9E46F1CD0145}" srcOrd="0" destOrd="0" presId="urn:microsoft.com/office/officeart/2005/8/layout/chevron1"/>
    <dgm:cxn modelId="{3D6D107A-F3C2-4E95-8037-71D2D089FFD8}" type="presParOf" srcId="{72545443-5E4D-46DB-9DE5-5B7B121D6267}" destId="{997FDDD9-7C6F-4BBA-96AC-1B6703B8FED7}" srcOrd="0" destOrd="0" presId="urn:microsoft.com/office/officeart/2005/8/layout/chevron1"/>
    <dgm:cxn modelId="{CBCE8D11-0522-420E-94FC-28BCE1184C27}" type="presParOf" srcId="{72545443-5E4D-46DB-9DE5-5B7B121D6267}" destId="{20D1CD8A-2143-49D4-88A3-71D6C2F05F06}" srcOrd="1" destOrd="0" presId="urn:microsoft.com/office/officeart/2005/8/layout/chevron1"/>
    <dgm:cxn modelId="{DFC11DC2-4F30-41F4-8154-9DB6FA1456C1}" type="presParOf" srcId="{72545443-5E4D-46DB-9DE5-5B7B121D6267}" destId="{1BDF86C5-DC92-4D02-97AD-1025602C5E02}" srcOrd="2" destOrd="0" presId="urn:microsoft.com/office/officeart/2005/8/layout/chevron1"/>
    <dgm:cxn modelId="{28733A8B-D0C5-4AB8-9209-6DF7BB06B01B}" type="presParOf" srcId="{72545443-5E4D-46DB-9DE5-5B7B121D6267}" destId="{8FBE6612-3965-4FDE-9B02-911E82574618}" srcOrd="3" destOrd="0" presId="urn:microsoft.com/office/officeart/2005/8/layout/chevron1"/>
    <dgm:cxn modelId="{17A12EFF-30F6-4777-8AD8-CF7C3C5CB6A8}" type="presParOf" srcId="{72545443-5E4D-46DB-9DE5-5B7B121D6267}" destId="{468D303A-5382-4944-B622-9E46F1CD0145}"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717F07-9C1F-4EB4-B83E-765D4FA55D51}" type="doc">
      <dgm:prSet loTypeId="urn:microsoft.com/office/officeart/2005/8/layout/chevron1" loCatId="process" qsTypeId="urn:microsoft.com/office/officeart/2005/8/quickstyle/simple1" qsCatId="simple" csTypeId="urn:microsoft.com/office/officeart/2005/8/colors/accent2_2" csCatId="accent2" phldr="1"/>
      <dgm:spPr/>
    </dgm:pt>
    <dgm:pt modelId="{BAD682C0-29CB-48A3-9D07-50EF25D89B3A}">
      <dgm:prSet phldrT="[Text]"/>
      <dgm:spPr/>
      <dgm:t>
        <a:bodyPr/>
        <a:lstStyle/>
        <a:p>
          <a:r>
            <a:rPr lang="en-US" dirty="0"/>
            <a:t>Proposed Page Layout </a:t>
          </a:r>
        </a:p>
        <a:p>
          <a:r>
            <a:rPr lang="en-US" dirty="0"/>
            <a:t>(pre-trained model)</a:t>
          </a:r>
        </a:p>
      </dgm:t>
    </dgm:pt>
    <dgm:pt modelId="{FD120449-405B-4840-A093-CFE00544F8E2}" type="parTrans" cxnId="{F247A583-3108-436E-8B47-28CF7BF62AE3}">
      <dgm:prSet/>
      <dgm:spPr/>
      <dgm:t>
        <a:bodyPr/>
        <a:lstStyle/>
        <a:p>
          <a:endParaRPr lang="en-US"/>
        </a:p>
      </dgm:t>
    </dgm:pt>
    <dgm:pt modelId="{BA3BBC3C-1071-409E-A35F-8035B139567F}" type="sibTrans" cxnId="{F247A583-3108-436E-8B47-28CF7BF62AE3}">
      <dgm:prSet/>
      <dgm:spPr/>
      <dgm:t>
        <a:bodyPr/>
        <a:lstStyle/>
        <a:p>
          <a:endParaRPr lang="en-US"/>
        </a:p>
      </dgm:t>
    </dgm:pt>
    <dgm:pt modelId="{F4F5EFB9-47A6-4D85-A0D3-54E9AF4A8BFD}">
      <dgm:prSet phldrT="[Text]"/>
      <dgm:spPr/>
      <dgm:t>
        <a:bodyPr/>
        <a:lstStyle/>
        <a:p>
          <a:r>
            <a:rPr lang="en-US" dirty="0"/>
            <a:t>Cut Images into the proposed parts</a:t>
          </a:r>
        </a:p>
      </dgm:t>
    </dgm:pt>
    <dgm:pt modelId="{0D628435-9751-4EBB-8354-191D5CF0E87C}" type="parTrans" cxnId="{3EE502A2-3A9A-4097-BD59-4E1A47294C63}">
      <dgm:prSet/>
      <dgm:spPr/>
      <dgm:t>
        <a:bodyPr/>
        <a:lstStyle/>
        <a:p>
          <a:endParaRPr lang="en-US"/>
        </a:p>
      </dgm:t>
    </dgm:pt>
    <dgm:pt modelId="{288F351A-D953-484A-A20A-4DE91E18151D}" type="sibTrans" cxnId="{3EE502A2-3A9A-4097-BD59-4E1A47294C63}">
      <dgm:prSet/>
      <dgm:spPr/>
      <dgm:t>
        <a:bodyPr/>
        <a:lstStyle/>
        <a:p>
          <a:endParaRPr lang="en-US"/>
        </a:p>
      </dgm:t>
    </dgm:pt>
    <dgm:pt modelId="{D96E7903-45CD-4653-980D-D08162AD6515}">
      <dgm:prSet phldrT="[Text]"/>
      <dgm:spPr/>
      <dgm:t>
        <a:bodyPr/>
        <a:lstStyle/>
        <a:p>
          <a:r>
            <a:rPr lang="en-US" dirty="0"/>
            <a:t>Validate with Confidence Level</a:t>
          </a:r>
        </a:p>
      </dgm:t>
    </dgm:pt>
    <dgm:pt modelId="{A2D3985B-FFDD-421E-A991-5B148F6C93B6}" type="parTrans" cxnId="{B6074E5B-65BA-4E17-B059-DE466A4C6325}">
      <dgm:prSet/>
      <dgm:spPr/>
      <dgm:t>
        <a:bodyPr/>
        <a:lstStyle/>
        <a:p>
          <a:endParaRPr lang="en-US"/>
        </a:p>
      </dgm:t>
    </dgm:pt>
    <dgm:pt modelId="{B482F96A-0418-470D-BA83-AF60F1F6731B}" type="sibTrans" cxnId="{B6074E5B-65BA-4E17-B059-DE466A4C6325}">
      <dgm:prSet/>
      <dgm:spPr/>
      <dgm:t>
        <a:bodyPr/>
        <a:lstStyle/>
        <a:p>
          <a:endParaRPr lang="en-US"/>
        </a:p>
      </dgm:t>
    </dgm:pt>
    <dgm:pt modelId="{72545443-5E4D-46DB-9DE5-5B7B121D6267}" type="pres">
      <dgm:prSet presAssocID="{45717F07-9C1F-4EB4-B83E-765D4FA55D51}" presName="Name0" presStyleCnt="0">
        <dgm:presLayoutVars>
          <dgm:dir/>
          <dgm:animLvl val="lvl"/>
          <dgm:resizeHandles val="exact"/>
        </dgm:presLayoutVars>
      </dgm:prSet>
      <dgm:spPr/>
    </dgm:pt>
    <dgm:pt modelId="{997FDDD9-7C6F-4BBA-96AC-1B6703B8FED7}" type="pres">
      <dgm:prSet presAssocID="{BAD682C0-29CB-48A3-9D07-50EF25D89B3A}" presName="parTxOnly" presStyleLbl="node1" presStyleIdx="0" presStyleCnt="3">
        <dgm:presLayoutVars>
          <dgm:chMax val="0"/>
          <dgm:chPref val="0"/>
          <dgm:bulletEnabled val="1"/>
        </dgm:presLayoutVars>
      </dgm:prSet>
      <dgm:spPr/>
    </dgm:pt>
    <dgm:pt modelId="{20D1CD8A-2143-49D4-88A3-71D6C2F05F06}" type="pres">
      <dgm:prSet presAssocID="{BA3BBC3C-1071-409E-A35F-8035B139567F}" presName="parTxOnlySpace" presStyleCnt="0"/>
      <dgm:spPr/>
    </dgm:pt>
    <dgm:pt modelId="{1BDF86C5-DC92-4D02-97AD-1025602C5E02}" type="pres">
      <dgm:prSet presAssocID="{F4F5EFB9-47A6-4D85-A0D3-54E9AF4A8BFD}" presName="parTxOnly" presStyleLbl="node1" presStyleIdx="1" presStyleCnt="3">
        <dgm:presLayoutVars>
          <dgm:chMax val="0"/>
          <dgm:chPref val="0"/>
          <dgm:bulletEnabled val="1"/>
        </dgm:presLayoutVars>
      </dgm:prSet>
      <dgm:spPr/>
    </dgm:pt>
    <dgm:pt modelId="{8FBE6612-3965-4FDE-9B02-911E82574618}" type="pres">
      <dgm:prSet presAssocID="{288F351A-D953-484A-A20A-4DE91E18151D}" presName="parTxOnlySpace" presStyleCnt="0"/>
      <dgm:spPr/>
    </dgm:pt>
    <dgm:pt modelId="{468D303A-5382-4944-B622-9E46F1CD0145}" type="pres">
      <dgm:prSet presAssocID="{D96E7903-45CD-4653-980D-D08162AD6515}" presName="parTxOnly" presStyleLbl="node1" presStyleIdx="2" presStyleCnt="3">
        <dgm:presLayoutVars>
          <dgm:chMax val="0"/>
          <dgm:chPref val="0"/>
          <dgm:bulletEnabled val="1"/>
        </dgm:presLayoutVars>
      </dgm:prSet>
      <dgm:spPr/>
    </dgm:pt>
  </dgm:ptLst>
  <dgm:cxnLst>
    <dgm:cxn modelId="{B6074E5B-65BA-4E17-B059-DE466A4C6325}" srcId="{45717F07-9C1F-4EB4-B83E-765D4FA55D51}" destId="{D96E7903-45CD-4653-980D-D08162AD6515}" srcOrd="2" destOrd="0" parTransId="{A2D3985B-FFDD-421E-A991-5B148F6C93B6}" sibTransId="{B482F96A-0418-470D-BA83-AF60F1F6731B}"/>
    <dgm:cxn modelId="{76330A83-D6BE-46F1-B414-23C74A3B176A}" type="presOf" srcId="{F4F5EFB9-47A6-4D85-A0D3-54E9AF4A8BFD}" destId="{1BDF86C5-DC92-4D02-97AD-1025602C5E02}" srcOrd="0" destOrd="0" presId="urn:microsoft.com/office/officeart/2005/8/layout/chevron1"/>
    <dgm:cxn modelId="{F247A583-3108-436E-8B47-28CF7BF62AE3}" srcId="{45717F07-9C1F-4EB4-B83E-765D4FA55D51}" destId="{BAD682C0-29CB-48A3-9D07-50EF25D89B3A}" srcOrd="0" destOrd="0" parTransId="{FD120449-405B-4840-A093-CFE00544F8E2}" sibTransId="{BA3BBC3C-1071-409E-A35F-8035B139567F}"/>
    <dgm:cxn modelId="{5423C183-A7EC-430F-B2B8-A333415AD312}" type="presOf" srcId="{45717F07-9C1F-4EB4-B83E-765D4FA55D51}" destId="{72545443-5E4D-46DB-9DE5-5B7B121D6267}" srcOrd="0" destOrd="0" presId="urn:microsoft.com/office/officeart/2005/8/layout/chevron1"/>
    <dgm:cxn modelId="{3EE502A2-3A9A-4097-BD59-4E1A47294C63}" srcId="{45717F07-9C1F-4EB4-B83E-765D4FA55D51}" destId="{F4F5EFB9-47A6-4D85-A0D3-54E9AF4A8BFD}" srcOrd="1" destOrd="0" parTransId="{0D628435-9751-4EBB-8354-191D5CF0E87C}" sibTransId="{288F351A-D953-484A-A20A-4DE91E18151D}"/>
    <dgm:cxn modelId="{8F2180C1-697D-4CC7-8337-B85175705604}" type="presOf" srcId="{BAD682C0-29CB-48A3-9D07-50EF25D89B3A}" destId="{997FDDD9-7C6F-4BBA-96AC-1B6703B8FED7}" srcOrd="0" destOrd="0" presId="urn:microsoft.com/office/officeart/2005/8/layout/chevron1"/>
    <dgm:cxn modelId="{277FDDE2-1A57-43C5-929A-A7DA56EC7C87}" type="presOf" srcId="{D96E7903-45CD-4653-980D-D08162AD6515}" destId="{468D303A-5382-4944-B622-9E46F1CD0145}" srcOrd="0" destOrd="0" presId="urn:microsoft.com/office/officeart/2005/8/layout/chevron1"/>
    <dgm:cxn modelId="{3D6D107A-F3C2-4E95-8037-71D2D089FFD8}" type="presParOf" srcId="{72545443-5E4D-46DB-9DE5-5B7B121D6267}" destId="{997FDDD9-7C6F-4BBA-96AC-1B6703B8FED7}" srcOrd="0" destOrd="0" presId="urn:microsoft.com/office/officeart/2005/8/layout/chevron1"/>
    <dgm:cxn modelId="{CBCE8D11-0522-420E-94FC-28BCE1184C27}" type="presParOf" srcId="{72545443-5E4D-46DB-9DE5-5B7B121D6267}" destId="{20D1CD8A-2143-49D4-88A3-71D6C2F05F06}" srcOrd="1" destOrd="0" presId="urn:microsoft.com/office/officeart/2005/8/layout/chevron1"/>
    <dgm:cxn modelId="{DFC11DC2-4F30-41F4-8154-9DB6FA1456C1}" type="presParOf" srcId="{72545443-5E4D-46DB-9DE5-5B7B121D6267}" destId="{1BDF86C5-DC92-4D02-97AD-1025602C5E02}" srcOrd="2" destOrd="0" presId="urn:microsoft.com/office/officeart/2005/8/layout/chevron1"/>
    <dgm:cxn modelId="{28733A8B-D0C5-4AB8-9209-6DF7BB06B01B}" type="presParOf" srcId="{72545443-5E4D-46DB-9DE5-5B7B121D6267}" destId="{8FBE6612-3965-4FDE-9B02-911E82574618}" srcOrd="3" destOrd="0" presId="urn:microsoft.com/office/officeart/2005/8/layout/chevron1"/>
    <dgm:cxn modelId="{17A12EFF-30F6-4777-8AD8-CF7C3C5CB6A8}" type="presParOf" srcId="{72545443-5E4D-46DB-9DE5-5B7B121D6267}" destId="{468D303A-5382-4944-B622-9E46F1CD0145}"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0EC7FD-40CA-40A3-8C05-B80F727C266D}"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E765CBF3-CFD3-449D-AADF-55D0583FA6BE}">
      <dgm:prSet/>
      <dgm:spPr/>
      <dgm:t>
        <a:bodyPr/>
        <a:lstStyle/>
        <a:p>
          <a:r>
            <a:rPr lang="en-US" dirty="0"/>
            <a:t>Page Layout Analysis</a:t>
          </a:r>
        </a:p>
      </dgm:t>
    </dgm:pt>
    <dgm:pt modelId="{788462AC-8E73-4159-BA24-779DB27F1A33}" type="parTrans" cxnId="{26076E6D-B49D-478A-B774-9B449D5C99E4}">
      <dgm:prSet/>
      <dgm:spPr/>
      <dgm:t>
        <a:bodyPr/>
        <a:lstStyle/>
        <a:p>
          <a:endParaRPr lang="en-US"/>
        </a:p>
      </dgm:t>
    </dgm:pt>
    <dgm:pt modelId="{7B491694-6C57-4A51-A7C4-6BCF810F8C4F}" type="sibTrans" cxnId="{26076E6D-B49D-478A-B774-9B449D5C99E4}">
      <dgm:prSet/>
      <dgm:spPr/>
      <dgm:t>
        <a:bodyPr/>
        <a:lstStyle/>
        <a:p>
          <a:endParaRPr lang="en-US"/>
        </a:p>
      </dgm:t>
    </dgm:pt>
    <dgm:pt modelId="{7FCA22A9-E258-47EC-B4F9-74C4B7301259}">
      <dgm:prSet custT="1"/>
      <dgm:spPr/>
      <dgm:t>
        <a:bodyPr/>
        <a:lstStyle/>
        <a:p>
          <a:pPr algn="l"/>
          <a:r>
            <a:rPr lang="en-US" sz="1200" dirty="0"/>
            <a:t>1. Page Layout Detection</a:t>
          </a:r>
        </a:p>
        <a:p>
          <a:pPr algn="l"/>
          <a:r>
            <a:rPr lang="en-US" sz="1200" dirty="0"/>
            <a:t>2. Customized Page Segmentation</a:t>
          </a:r>
        </a:p>
        <a:p>
          <a:pPr algn="l"/>
          <a:r>
            <a:rPr lang="en-US" sz="1200" dirty="0"/>
            <a:t>3. Customized Character Segmentation </a:t>
          </a:r>
        </a:p>
      </dgm:t>
    </dgm:pt>
    <dgm:pt modelId="{597AFE07-FD35-481B-A8B7-BFB9E378E423}" type="parTrans" cxnId="{2DFE4D0F-23F0-473C-83BC-5B6E632064B1}">
      <dgm:prSet/>
      <dgm:spPr/>
      <dgm:t>
        <a:bodyPr/>
        <a:lstStyle/>
        <a:p>
          <a:endParaRPr lang="en-US"/>
        </a:p>
      </dgm:t>
    </dgm:pt>
    <dgm:pt modelId="{4781AE15-CA8E-4736-8F69-4867883A2B64}" type="sibTrans" cxnId="{2DFE4D0F-23F0-473C-83BC-5B6E632064B1}">
      <dgm:prSet/>
      <dgm:spPr/>
      <dgm:t>
        <a:bodyPr/>
        <a:lstStyle/>
        <a:p>
          <a:endParaRPr lang="en-US"/>
        </a:p>
      </dgm:t>
    </dgm:pt>
    <dgm:pt modelId="{4AA89197-3182-4853-8E8A-1AD6A495FF1C}">
      <dgm:prSet/>
      <dgm:spPr/>
      <dgm:t>
        <a:bodyPr/>
        <a:lstStyle/>
        <a:p>
          <a:r>
            <a:rPr lang="en-US" dirty="0"/>
            <a:t>OCR</a:t>
          </a:r>
        </a:p>
      </dgm:t>
    </dgm:pt>
    <dgm:pt modelId="{C7A29CB9-3FC4-44A5-9CCF-6FB031D9B538}" type="parTrans" cxnId="{20924E93-F137-482F-8DDC-A637D9E8FE9B}">
      <dgm:prSet/>
      <dgm:spPr/>
      <dgm:t>
        <a:bodyPr/>
        <a:lstStyle/>
        <a:p>
          <a:endParaRPr lang="en-US"/>
        </a:p>
      </dgm:t>
    </dgm:pt>
    <dgm:pt modelId="{707782DB-7CBF-4FDC-957A-D31B4418205D}" type="sibTrans" cxnId="{20924E93-F137-482F-8DDC-A637D9E8FE9B}">
      <dgm:prSet/>
      <dgm:spPr/>
      <dgm:t>
        <a:bodyPr/>
        <a:lstStyle/>
        <a:p>
          <a:endParaRPr lang="en-US"/>
        </a:p>
      </dgm:t>
    </dgm:pt>
    <dgm:pt modelId="{C94AE602-AF13-4AEB-9435-D0E643221FC1}">
      <dgm:prSet/>
      <dgm:spPr/>
      <dgm:t>
        <a:bodyPr/>
        <a:lstStyle/>
        <a:p>
          <a:r>
            <a:rPr lang="en-US" dirty="0"/>
            <a:t>1. Increase Preference in Finding Dictionary Words</a:t>
          </a:r>
        </a:p>
      </dgm:t>
    </dgm:pt>
    <dgm:pt modelId="{F6684A29-3F8B-42C9-ACEA-6ABEA1B51BED}" type="parTrans" cxnId="{E7F5E043-EA7E-4ADA-A72A-AE6169EF1BAC}">
      <dgm:prSet/>
      <dgm:spPr/>
      <dgm:t>
        <a:bodyPr/>
        <a:lstStyle/>
        <a:p>
          <a:endParaRPr lang="en-US"/>
        </a:p>
      </dgm:t>
    </dgm:pt>
    <dgm:pt modelId="{E340243F-3632-483E-A4CF-03BA5EC42926}" type="sibTrans" cxnId="{E7F5E043-EA7E-4ADA-A72A-AE6169EF1BAC}">
      <dgm:prSet/>
      <dgm:spPr/>
      <dgm:t>
        <a:bodyPr/>
        <a:lstStyle/>
        <a:p>
          <a:endParaRPr lang="en-US"/>
        </a:p>
      </dgm:t>
    </dgm:pt>
    <dgm:pt modelId="{F4AD0757-B986-4C8C-89CA-327B8C271D8C}">
      <dgm:prSet/>
      <dgm:spPr/>
      <dgm:t>
        <a:bodyPr/>
        <a:lstStyle/>
        <a:p>
          <a:r>
            <a:rPr lang="en-US" dirty="0"/>
            <a:t>NLP Post Process</a:t>
          </a:r>
        </a:p>
      </dgm:t>
    </dgm:pt>
    <dgm:pt modelId="{27D3546E-A54B-43CF-8FC0-4B537873BC09}" type="parTrans" cxnId="{B8AD6EFA-066A-44F0-ACDE-65370F996A33}">
      <dgm:prSet/>
      <dgm:spPr/>
      <dgm:t>
        <a:bodyPr/>
        <a:lstStyle/>
        <a:p>
          <a:endParaRPr lang="en-US"/>
        </a:p>
      </dgm:t>
    </dgm:pt>
    <dgm:pt modelId="{442D118C-F310-44BB-A4EE-CC0DE480CF64}" type="sibTrans" cxnId="{B8AD6EFA-066A-44F0-ACDE-65370F996A33}">
      <dgm:prSet/>
      <dgm:spPr/>
      <dgm:t>
        <a:bodyPr/>
        <a:lstStyle/>
        <a:p>
          <a:endParaRPr lang="en-US"/>
        </a:p>
      </dgm:t>
    </dgm:pt>
    <dgm:pt modelId="{E02C85E0-5211-4E70-AB59-DF69FDD45BA8}">
      <dgm:prSet/>
      <dgm:spPr/>
      <dgm:t>
        <a:bodyPr/>
        <a:lstStyle/>
        <a:p>
          <a:pPr>
            <a:buFont typeface="+mj-lt"/>
            <a:buAutoNum type="arabicPeriod"/>
          </a:pPr>
          <a:r>
            <a:rPr lang="en-US" dirty="0"/>
            <a:t>1. Simple Fuzzy Matching (Matching Efficiency increased by a hash table, etc.)</a:t>
          </a:r>
        </a:p>
        <a:p>
          <a:pPr>
            <a:buFont typeface="+mj-lt"/>
            <a:buAutoNum type="arabicPeriod"/>
          </a:pPr>
          <a:r>
            <a:rPr lang="en-US" dirty="0"/>
            <a:t>2. Build a classifier that classify preferentially according to dictionary content.</a:t>
          </a:r>
        </a:p>
      </dgm:t>
    </dgm:pt>
    <dgm:pt modelId="{5C5E7CF7-C71F-4572-B33B-4A688B7EAEBF}" type="parTrans" cxnId="{0B1FE57F-F650-4BED-A229-5FA0B4656E20}">
      <dgm:prSet/>
      <dgm:spPr/>
      <dgm:t>
        <a:bodyPr/>
        <a:lstStyle/>
        <a:p>
          <a:endParaRPr lang="en-US"/>
        </a:p>
      </dgm:t>
    </dgm:pt>
    <dgm:pt modelId="{C9F2FD6F-2363-4341-9959-1EFFF2CF141F}" type="sibTrans" cxnId="{0B1FE57F-F650-4BED-A229-5FA0B4656E20}">
      <dgm:prSet/>
      <dgm:spPr/>
      <dgm:t>
        <a:bodyPr/>
        <a:lstStyle/>
        <a:p>
          <a:endParaRPr lang="en-US"/>
        </a:p>
      </dgm:t>
    </dgm:pt>
    <dgm:pt modelId="{FE2CD336-0F69-42FD-9E29-3BC180039127}">
      <dgm:prSet/>
      <dgm:spPr/>
      <dgm:t>
        <a:bodyPr/>
        <a:lstStyle/>
        <a:p>
          <a:r>
            <a:rPr lang="en-US" dirty="0"/>
            <a:t>2. Limit Output Base According to Column Content</a:t>
          </a:r>
        </a:p>
      </dgm:t>
    </dgm:pt>
    <dgm:pt modelId="{E6678267-1796-4033-9401-0C33AEEAD561}" type="parTrans" cxnId="{C95C909F-E559-4338-BC91-96094BB7C9BC}">
      <dgm:prSet/>
      <dgm:spPr/>
      <dgm:t>
        <a:bodyPr/>
        <a:lstStyle/>
        <a:p>
          <a:endParaRPr lang="en-US"/>
        </a:p>
      </dgm:t>
    </dgm:pt>
    <dgm:pt modelId="{A483BD80-C3B3-411E-8451-773A78AE0D5A}" type="sibTrans" cxnId="{C95C909F-E559-4338-BC91-96094BB7C9BC}">
      <dgm:prSet/>
      <dgm:spPr/>
      <dgm:t>
        <a:bodyPr/>
        <a:lstStyle/>
        <a:p>
          <a:endParaRPr lang="en-US"/>
        </a:p>
      </dgm:t>
    </dgm:pt>
    <dgm:pt modelId="{FE33331D-4973-48A3-853C-352F5EDB054C}" type="pres">
      <dgm:prSet presAssocID="{990EC7FD-40CA-40A3-8C05-B80F727C266D}" presName="Name0" presStyleCnt="0">
        <dgm:presLayoutVars>
          <dgm:dir/>
          <dgm:animLvl val="lvl"/>
          <dgm:resizeHandles val="exact"/>
        </dgm:presLayoutVars>
      </dgm:prSet>
      <dgm:spPr/>
    </dgm:pt>
    <dgm:pt modelId="{342911A9-CA5F-4D11-9589-D448A6D9371F}" type="pres">
      <dgm:prSet presAssocID="{E765CBF3-CFD3-449D-AADF-55D0583FA6BE}" presName="composite" presStyleCnt="0"/>
      <dgm:spPr/>
    </dgm:pt>
    <dgm:pt modelId="{38B6DBCC-0647-4BF0-BCF5-A5CEB4DDD1BF}" type="pres">
      <dgm:prSet presAssocID="{E765CBF3-CFD3-449D-AADF-55D0583FA6BE}" presName="parTx" presStyleLbl="alignNode1" presStyleIdx="0" presStyleCnt="3">
        <dgm:presLayoutVars>
          <dgm:chMax val="0"/>
          <dgm:chPref val="0"/>
        </dgm:presLayoutVars>
      </dgm:prSet>
      <dgm:spPr/>
    </dgm:pt>
    <dgm:pt modelId="{E2659A7B-A1EA-4B39-9576-563C2F344CA0}" type="pres">
      <dgm:prSet presAssocID="{E765CBF3-CFD3-449D-AADF-55D0583FA6BE}" presName="desTx" presStyleLbl="alignAccFollowNode1" presStyleIdx="0" presStyleCnt="3">
        <dgm:presLayoutVars/>
      </dgm:prSet>
      <dgm:spPr/>
    </dgm:pt>
    <dgm:pt modelId="{DE789D31-390E-478D-A390-97DC7DE478F1}" type="pres">
      <dgm:prSet presAssocID="{7B491694-6C57-4A51-A7C4-6BCF810F8C4F}" presName="space" presStyleCnt="0"/>
      <dgm:spPr/>
    </dgm:pt>
    <dgm:pt modelId="{C416DB22-3D49-4710-AA18-F606E8F199C7}" type="pres">
      <dgm:prSet presAssocID="{4AA89197-3182-4853-8E8A-1AD6A495FF1C}" presName="composite" presStyleCnt="0"/>
      <dgm:spPr/>
    </dgm:pt>
    <dgm:pt modelId="{7669EAA8-F842-4950-85B9-8A74233A4BE5}" type="pres">
      <dgm:prSet presAssocID="{4AA89197-3182-4853-8E8A-1AD6A495FF1C}" presName="parTx" presStyleLbl="alignNode1" presStyleIdx="1" presStyleCnt="3">
        <dgm:presLayoutVars>
          <dgm:chMax val="0"/>
          <dgm:chPref val="0"/>
        </dgm:presLayoutVars>
      </dgm:prSet>
      <dgm:spPr/>
    </dgm:pt>
    <dgm:pt modelId="{EE2FDB2E-8E0A-42B8-8E24-DE65D424E6F8}" type="pres">
      <dgm:prSet presAssocID="{4AA89197-3182-4853-8E8A-1AD6A495FF1C}" presName="desTx" presStyleLbl="alignAccFollowNode1" presStyleIdx="1" presStyleCnt="3" custLinFactNeighborX="-4">
        <dgm:presLayoutVars/>
      </dgm:prSet>
      <dgm:spPr/>
    </dgm:pt>
    <dgm:pt modelId="{13EDA1AA-B4B9-4FE4-B0C6-8362310FD614}" type="pres">
      <dgm:prSet presAssocID="{707782DB-7CBF-4FDC-957A-D31B4418205D}" presName="space" presStyleCnt="0"/>
      <dgm:spPr/>
    </dgm:pt>
    <dgm:pt modelId="{B101B5B7-B827-4499-9259-C6C27E2BB688}" type="pres">
      <dgm:prSet presAssocID="{F4AD0757-B986-4C8C-89CA-327B8C271D8C}" presName="composite" presStyleCnt="0"/>
      <dgm:spPr/>
    </dgm:pt>
    <dgm:pt modelId="{52709C0E-0F65-4544-ACBB-F0791C22BBEF}" type="pres">
      <dgm:prSet presAssocID="{F4AD0757-B986-4C8C-89CA-327B8C271D8C}" presName="parTx" presStyleLbl="alignNode1" presStyleIdx="2" presStyleCnt="3">
        <dgm:presLayoutVars>
          <dgm:chMax val="0"/>
          <dgm:chPref val="0"/>
        </dgm:presLayoutVars>
      </dgm:prSet>
      <dgm:spPr/>
    </dgm:pt>
    <dgm:pt modelId="{A69CD462-DB1C-4125-82EC-FA8F4BF034E5}" type="pres">
      <dgm:prSet presAssocID="{F4AD0757-B986-4C8C-89CA-327B8C271D8C}" presName="desTx" presStyleLbl="alignAccFollowNode1" presStyleIdx="2" presStyleCnt="3">
        <dgm:presLayoutVars/>
      </dgm:prSet>
      <dgm:spPr/>
    </dgm:pt>
  </dgm:ptLst>
  <dgm:cxnLst>
    <dgm:cxn modelId="{4D24FF07-E360-45C8-ADD1-4FD586EC60B2}" type="presOf" srcId="{FE2CD336-0F69-42FD-9E29-3BC180039127}" destId="{EE2FDB2E-8E0A-42B8-8E24-DE65D424E6F8}" srcOrd="0" destOrd="1" presId="urn:microsoft.com/office/officeart/2016/7/layout/HorizontalActionList"/>
    <dgm:cxn modelId="{2DFE4D0F-23F0-473C-83BC-5B6E632064B1}" srcId="{E765CBF3-CFD3-449D-AADF-55D0583FA6BE}" destId="{7FCA22A9-E258-47EC-B4F9-74C4B7301259}" srcOrd="0" destOrd="0" parTransId="{597AFE07-FD35-481B-A8B7-BFB9E378E423}" sibTransId="{4781AE15-CA8E-4736-8F69-4867883A2B64}"/>
    <dgm:cxn modelId="{F511F31A-6261-4511-AE0E-47468AF4417C}" type="presOf" srcId="{F4AD0757-B986-4C8C-89CA-327B8C271D8C}" destId="{52709C0E-0F65-4544-ACBB-F0791C22BBEF}" srcOrd="0" destOrd="0" presId="urn:microsoft.com/office/officeart/2016/7/layout/HorizontalActionList"/>
    <dgm:cxn modelId="{B1BC5720-EFE5-4FB1-833A-8F47BBC56158}" type="presOf" srcId="{E765CBF3-CFD3-449D-AADF-55D0583FA6BE}" destId="{38B6DBCC-0647-4BF0-BCF5-A5CEB4DDD1BF}" srcOrd="0" destOrd="0" presId="urn:microsoft.com/office/officeart/2016/7/layout/HorizontalActionList"/>
    <dgm:cxn modelId="{AB994B25-28F4-4F2C-9B13-2D75EE276219}" type="presOf" srcId="{E02C85E0-5211-4E70-AB59-DF69FDD45BA8}" destId="{A69CD462-DB1C-4125-82EC-FA8F4BF034E5}" srcOrd="0" destOrd="0" presId="urn:microsoft.com/office/officeart/2016/7/layout/HorizontalActionList"/>
    <dgm:cxn modelId="{E7F5E043-EA7E-4ADA-A72A-AE6169EF1BAC}" srcId="{4AA89197-3182-4853-8E8A-1AD6A495FF1C}" destId="{C94AE602-AF13-4AEB-9435-D0E643221FC1}" srcOrd="0" destOrd="0" parTransId="{F6684A29-3F8B-42C9-ACEA-6ABEA1B51BED}" sibTransId="{E340243F-3632-483E-A4CF-03BA5EC42926}"/>
    <dgm:cxn modelId="{26076E6D-B49D-478A-B774-9B449D5C99E4}" srcId="{990EC7FD-40CA-40A3-8C05-B80F727C266D}" destId="{E765CBF3-CFD3-449D-AADF-55D0583FA6BE}" srcOrd="0" destOrd="0" parTransId="{788462AC-8E73-4159-BA24-779DB27F1A33}" sibTransId="{7B491694-6C57-4A51-A7C4-6BCF810F8C4F}"/>
    <dgm:cxn modelId="{93524F70-3D3E-4DEB-8F81-310D3EBA6A9E}" type="presOf" srcId="{7FCA22A9-E258-47EC-B4F9-74C4B7301259}" destId="{E2659A7B-A1EA-4B39-9576-563C2F344CA0}" srcOrd="0" destOrd="0" presId="urn:microsoft.com/office/officeart/2016/7/layout/HorizontalActionList"/>
    <dgm:cxn modelId="{997FF650-B0F2-4B7B-A3AC-22D3C219399F}" type="presOf" srcId="{C94AE602-AF13-4AEB-9435-D0E643221FC1}" destId="{EE2FDB2E-8E0A-42B8-8E24-DE65D424E6F8}" srcOrd="0" destOrd="0" presId="urn:microsoft.com/office/officeart/2016/7/layout/HorizontalActionList"/>
    <dgm:cxn modelId="{0B1FE57F-F650-4BED-A229-5FA0B4656E20}" srcId="{F4AD0757-B986-4C8C-89CA-327B8C271D8C}" destId="{E02C85E0-5211-4E70-AB59-DF69FDD45BA8}" srcOrd="0" destOrd="0" parTransId="{5C5E7CF7-C71F-4572-B33B-4A688B7EAEBF}" sibTransId="{C9F2FD6F-2363-4341-9959-1EFFF2CF141F}"/>
    <dgm:cxn modelId="{F6816788-FF76-4872-A4E9-F2F644B55F56}" type="presOf" srcId="{990EC7FD-40CA-40A3-8C05-B80F727C266D}" destId="{FE33331D-4973-48A3-853C-352F5EDB054C}" srcOrd="0" destOrd="0" presId="urn:microsoft.com/office/officeart/2016/7/layout/HorizontalActionList"/>
    <dgm:cxn modelId="{43692492-1920-4AFC-B04B-8640016F286F}" type="presOf" srcId="{4AA89197-3182-4853-8E8A-1AD6A495FF1C}" destId="{7669EAA8-F842-4950-85B9-8A74233A4BE5}" srcOrd="0" destOrd="0" presId="urn:microsoft.com/office/officeart/2016/7/layout/HorizontalActionList"/>
    <dgm:cxn modelId="{20924E93-F137-482F-8DDC-A637D9E8FE9B}" srcId="{990EC7FD-40CA-40A3-8C05-B80F727C266D}" destId="{4AA89197-3182-4853-8E8A-1AD6A495FF1C}" srcOrd="1" destOrd="0" parTransId="{C7A29CB9-3FC4-44A5-9CCF-6FB031D9B538}" sibTransId="{707782DB-7CBF-4FDC-957A-D31B4418205D}"/>
    <dgm:cxn modelId="{C95C909F-E559-4338-BC91-96094BB7C9BC}" srcId="{4AA89197-3182-4853-8E8A-1AD6A495FF1C}" destId="{FE2CD336-0F69-42FD-9E29-3BC180039127}" srcOrd="1" destOrd="0" parTransId="{E6678267-1796-4033-9401-0C33AEEAD561}" sibTransId="{A483BD80-C3B3-411E-8451-773A78AE0D5A}"/>
    <dgm:cxn modelId="{B8AD6EFA-066A-44F0-ACDE-65370F996A33}" srcId="{990EC7FD-40CA-40A3-8C05-B80F727C266D}" destId="{F4AD0757-B986-4C8C-89CA-327B8C271D8C}" srcOrd="2" destOrd="0" parTransId="{27D3546E-A54B-43CF-8FC0-4B537873BC09}" sibTransId="{442D118C-F310-44BB-A4EE-CC0DE480CF64}"/>
    <dgm:cxn modelId="{46407200-654A-4327-9535-5B23164603A6}" type="presParOf" srcId="{FE33331D-4973-48A3-853C-352F5EDB054C}" destId="{342911A9-CA5F-4D11-9589-D448A6D9371F}" srcOrd="0" destOrd="0" presId="urn:microsoft.com/office/officeart/2016/7/layout/HorizontalActionList"/>
    <dgm:cxn modelId="{DF539C60-DE02-4517-8702-1610993C1822}" type="presParOf" srcId="{342911A9-CA5F-4D11-9589-D448A6D9371F}" destId="{38B6DBCC-0647-4BF0-BCF5-A5CEB4DDD1BF}" srcOrd="0" destOrd="0" presId="urn:microsoft.com/office/officeart/2016/7/layout/HorizontalActionList"/>
    <dgm:cxn modelId="{FDC49777-0CC8-49F3-9D49-F0BCBB4BA367}" type="presParOf" srcId="{342911A9-CA5F-4D11-9589-D448A6D9371F}" destId="{E2659A7B-A1EA-4B39-9576-563C2F344CA0}" srcOrd="1" destOrd="0" presId="urn:microsoft.com/office/officeart/2016/7/layout/HorizontalActionList"/>
    <dgm:cxn modelId="{696D5D1E-62F4-4129-8861-184C8872A3FE}" type="presParOf" srcId="{FE33331D-4973-48A3-853C-352F5EDB054C}" destId="{DE789D31-390E-478D-A390-97DC7DE478F1}" srcOrd="1" destOrd="0" presId="urn:microsoft.com/office/officeart/2016/7/layout/HorizontalActionList"/>
    <dgm:cxn modelId="{463097A7-8411-4595-97C7-535EFD77F74E}" type="presParOf" srcId="{FE33331D-4973-48A3-853C-352F5EDB054C}" destId="{C416DB22-3D49-4710-AA18-F606E8F199C7}" srcOrd="2" destOrd="0" presId="urn:microsoft.com/office/officeart/2016/7/layout/HorizontalActionList"/>
    <dgm:cxn modelId="{6CB09F86-AF21-4F04-9BCB-314782F3913B}" type="presParOf" srcId="{C416DB22-3D49-4710-AA18-F606E8F199C7}" destId="{7669EAA8-F842-4950-85B9-8A74233A4BE5}" srcOrd="0" destOrd="0" presId="urn:microsoft.com/office/officeart/2016/7/layout/HorizontalActionList"/>
    <dgm:cxn modelId="{C023EB72-C69C-4CA9-8A34-1F2BCEA023FE}" type="presParOf" srcId="{C416DB22-3D49-4710-AA18-F606E8F199C7}" destId="{EE2FDB2E-8E0A-42B8-8E24-DE65D424E6F8}" srcOrd="1" destOrd="0" presId="urn:microsoft.com/office/officeart/2016/7/layout/HorizontalActionList"/>
    <dgm:cxn modelId="{B67505F4-39BE-4A4C-AB32-64BA1B710050}" type="presParOf" srcId="{FE33331D-4973-48A3-853C-352F5EDB054C}" destId="{13EDA1AA-B4B9-4FE4-B0C6-8362310FD614}" srcOrd="3" destOrd="0" presId="urn:microsoft.com/office/officeart/2016/7/layout/HorizontalActionList"/>
    <dgm:cxn modelId="{7E5ABB9C-37B5-4020-9094-0EF9E40BF25F}" type="presParOf" srcId="{FE33331D-4973-48A3-853C-352F5EDB054C}" destId="{B101B5B7-B827-4499-9259-C6C27E2BB688}" srcOrd="4" destOrd="0" presId="urn:microsoft.com/office/officeart/2016/7/layout/HorizontalActionList"/>
    <dgm:cxn modelId="{B9EF3920-F875-4944-A57C-F741AAB1C228}" type="presParOf" srcId="{B101B5B7-B827-4499-9259-C6C27E2BB688}" destId="{52709C0E-0F65-4544-ACBB-F0791C22BBEF}" srcOrd="0" destOrd="0" presId="urn:microsoft.com/office/officeart/2016/7/layout/HorizontalActionList"/>
    <dgm:cxn modelId="{EBC70E7E-3973-4368-B3C5-F16E3D843702}" type="presParOf" srcId="{B101B5B7-B827-4499-9259-C6C27E2BB688}" destId="{A69CD462-DB1C-4125-82EC-FA8F4BF034E5}"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39FCF-B962-4BBC-9775-7233D66B7929}">
      <dsp:nvSpPr>
        <dsp:cNvPr id="0" name=""/>
        <dsp:cNvSpPr/>
      </dsp:nvSpPr>
      <dsp:spPr>
        <a:xfrm>
          <a:off x="497041" y="0"/>
          <a:ext cx="5633142" cy="35059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7A912-07DC-49A0-9DCF-F674E3F06098}">
      <dsp:nvSpPr>
        <dsp:cNvPr id="0" name=""/>
        <dsp:cNvSpPr/>
      </dsp:nvSpPr>
      <dsp:spPr>
        <a:xfrm>
          <a:off x="1820" y="1051781"/>
          <a:ext cx="1059773" cy="14023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Pre-processing</a:t>
          </a:r>
        </a:p>
      </dsp:txBody>
      <dsp:txXfrm>
        <a:off x="53554" y="1103515"/>
        <a:ext cx="956305" cy="1298907"/>
      </dsp:txXfrm>
    </dsp:sp>
    <dsp:sp modelId="{6F69D578-1F52-434D-97C6-DD7822ACDFBF}">
      <dsp:nvSpPr>
        <dsp:cNvPr id="0" name=""/>
        <dsp:cNvSpPr/>
      </dsp:nvSpPr>
      <dsp:spPr>
        <a:xfrm>
          <a:off x="1114582" y="1051781"/>
          <a:ext cx="1059773" cy="14023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Page Layout Analysis </a:t>
          </a:r>
        </a:p>
      </dsp:txBody>
      <dsp:txXfrm>
        <a:off x="1166316" y="1103515"/>
        <a:ext cx="956305" cy="1298907"/>
      </dsp:txXfrm>
    </dsp:sp>
    <dsp:sp modelId="{B32126E4-BDED-45DB-8E86-30A7ACFA13C7}">
      <dsp:nvSpPr>
        <dsp:cNvPr id="0" name=""/>
        <dsp:cNvSpPr/>
      </dsp:nvSpPr>
      <dsp:spPr>
        <a:xfrm>
          <a:off x="2227344" y="1051781"/>
          <a:ext cx="1059773" cy="14023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Text Line Analysis</a:t>
          </a:r>
        </a:p>
      </dsp:txBody>
      <dsp:txXfrm>
        <a:off x="2279078" y="1103515"/>
        <a:ext cx="956305" cy="1298907"/>
      </dsp:txXfrm>
    </dsp:sp>
    <dsp:sp modelId="{764203D1-13FE-4D99-BC47-FD33FC450475}">
      <dsp:nvSpPr>
        <dsp:cNvPr id="0" name=""/>
        <dsp:cNvSpPr/>
      </dsp:nvSpPr>
      <dsp:spPr>
        <a:xfrm>
          <a:off x="3340107" y="1051781"/>
          <a:ext cx="1059773" cy="14023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Character Segmentation </a:t>
          </a:r>
        </a:p>
      </dsp:txBody>
      <dsp:txXfrm>
        <a:off x="3391841" y="1103515"/>
        <a:ext cx="956305" cy="1298907"/>
      </dsp:txXfrm>
    </dsp:sp>
    <dsp:sp modelId="{41310755-7470-46AB-A509-7D0775449133}">
      <dsp:nvSpPr>
        <dsp:cNvPr id="0" name=""/>
        <dsp:cNvSpPr/>
      </dsp:nvSpPr>
      <dsp:spPr>
        <a:xfrm>
          <a:off x="4452869" y="1051781"/>
          <a:ext cx="1059773" cy="14023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Optical Character Recognition</a:t>
          </a:r>
        </a:p>
        <a:p>
          <a:pPr marL="0" lvl="0" indent="0" algn="ctr" defTabSz="444500">
            <a:lnSpc>
              <a:spcPct val="90000"/>
            </a:lnSpc>
            <a:spcBef>
              <a:spcPct val="0"/>
            </a:spcBef>
            <a:spcAft>
              <a:spcPct val="35000"/>
            </a:spcAft>
            <a:buNone/>
          </a:pPr>
          <a:r>
            <a:rPr lang="en-US" sz="1000" kern="1200" dirty="0"/>
            <a:t>(OCR)</a:t>
          </a:r>
        </a:p>
      </dsp:txBody>
      <dsp:txXfrm>
        <a:off x="4504603" y="1103515"/>
        <a:ext cx="956305" cy="1298907"/>
      </dsp:txXfrm>
    </dsp:sp>
    <dsp:sp modelId="{4C330B59-5B8A-4091-A536-7F24CE754B50}">
      <dsp:nvSpPr>
        <dsp:cNvPr id="0" name=""/>
        <dsp:cNvSpPr/>
      </dsp:nvSpPr>
      <dsp:spPr>
        <a:xfrm>
          <a:off x="5565632" y="1051781"/>
          <a:ext cx="1059773" cy="14023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Post Processing</a:t>
          </a:r>
        </a:p>
      </dsp:txBody>
      <dsp:txXfrm>
        <a:off x="5617366" y="1103515"/>
        <a:ext cx="956305" cy="1298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F12B3-5EDA-43C7-8984-82553830A421}">
      <dsp:nvSpPr>
        <dsp:cNvPr id="0" name=""/>
        <dsp:cNvSpPr/>
      </dsp:nvSpPr>
      <dsp:spPr>
        <a:xfrm>
          <a:off x="3786530" y="673999"/>
          <a:ext cx="520738" cy="91440"/>
        </a:xfrm>
        <a:custGeom>
          <a:avLst/>
          <a:gdLst/>
          <a:ahLst/>
          <a:cxnLst/>
          <a:rect l="0" t="0" r="0" b="0"/>
          <a:pathLst>
            <a:path>
              <a:moveTo>
                <a:pt x="0" y="45720"/>
              </a:moveTo>
              <a:lnTo>
                <a:pt x="52073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3116" y="716963"/>
        <a:ext cx="27566" cy="5513"/>
      </dsp:txXfrm>
    </dsp:sp>
    <dsp:sp modelId="{9BD31BA4-5677-46DA-A6E2-8E309EE8EA74}">
      <dsp:nvSpPr>
        <dsp:cNvPr id="0" name=""/>
        <dsp:cNvSpPr/>
      </dsp:nvSpPr>
      <dsp:spPr>
        <a:xfrm>
          <a:off x="1391205" y="582"/>
          <a:ext cx="2397125" cy="14382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Page Layout Analysis*</a:t>
          </a:r>
        </a:p>
        <a:p>
          <a:pPr marL="0" lvl="0" indent="0" algn="ctr" defTabSz="444500">
            <a:lnSpc>
              <a:spcPct val="90000"/>
            </a:lnSpc>
            <a:spcBef>
              <a:spcPct val="0"/>
            </a:spcBef>
            <a:spcAft>
              <a:spcPct val="35000"/>
            </a:spcAft>
            <a:buNone/>
          </a:pPr>
          <a:r>
            <a:rPr lang="en-US" sz="1000" kern="1200" dirty="0"/>
            <a:t>Output: Text Regions/ Block of Texts</a:t>
          </a:r>
        </a:p>
      </dsp:txBody>
      <dsp:txXfrm>
        <a:off x="1391205" y="582"/>
        <a:ext cx="2397125" cy="1438275"/>
      </dsp:txXfrm>
    </dsp:sp>
    <dsp:sp modelId="{85EFE020-CA5B-4D94-A296-9E0AA5601825}">
      <dsp:nvSpPr>
        <dsp:cNvPr id="0" name=""/>
        <dsp:cNvSpPr/>
      </dsp:nvSpPr>
      <dsp:spPr>
        <a:xfrm>
          <a:off x="2589768" y="1437057"/>
          <a:ext cx="2948463" cy="520738"/>
        </a:xfrm>
        <a:custGeom>
          <a:avLst/>
          <a:gdLst/>
          <a:ahLst/>
          <a:cxnLst/>
          <a:rect l="0" t="0" r="0" b="0"/>
          <a:pathLst>
            <a:path>
              <a:moveTo>
                <a:pt x="2948463" y="0"/>
              </a:moveTo>
              <a:lnTo>
                <a:pt x="2948463" y="277469"/>
              </a:lnTo>
              <a:lnTo>
                <a:pt x="0" y="277469"/>
              </a:lnTo>
              <a:lnTo>
                <a:pt x="0" y="52073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9010" y="1694669"/>
        <a:ext cx="149978" cy="5513"/>
      </dsp:txXfrm>
    </dsp:sp>
    <dsp:sp modelId="{D40E98A6-7615-4E03-96BF-54015E8B0E32}">
      <dsp:nvSpPr>
        <dsp:cNvPr id="0" name=""/>
        <dsp:cNvSpPr/>
      </dsp:nvSpPr>
      <dsp:spPr>
        <a:xfrm>
          <a:off x="4339669" y="582"/>
          <a:ext cx="2397125" cy="14382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Connected Component Analysis </a:t>
          </a:r>
        </a:p>
        <a:p>
          <a:pPr marL="0" lvl="0" indent="0" algn="ctr" defTabSz="444500">
            <a:lnSpc>
              <a:spcPct val="90000"/>
            </a:lnSpc>
            <a:spcBef>
              <a:spcPct val="0"/>
            </a:spcBef>
            <a:spcAft>
              <a:spcPct val="35000"/>
            </a:spcAft>
            <a:buNone/>
          </a:pPr>
          <a:r>
            <a:rPr lang="en-US" sz="1000" kern="1200" dirty="0"/>
            <a:t>Output: Text Lines</a:t>
          </a:r>
        </a:p>
      </dsp:txBody>
      <dsp:txXfrm>
        <a:off x="4339669" y="582"/>
        <a:ext cx="2397125" cy="1438275"/>
      </dsp:txXfrm>
    </dsp:sp>
    <dsp:sp modelId="{5C65BCC1-2581-42A5-A639-514C9F48A73E}">
      <dsp:nvSpPr>
        <dsp:cNvPr id="0" name=""/>
        <dsp:cNvSpPr/>
      </dsp:nvSpPr>
      <dsp:spPr>
        <a:xfrm>
          <a:off x="3786530" y="2663613"/>
          <a:ext cx="520738" cy="91440"/>
        </a:xfrm>
        <a:custGeom>
          <a:avLst/>
          <a:gdLst/>
          <a:ahLst/>
          <a:cxnLst/>
          <a:rect l="0" t="0" r="0" b="0"/>
          <a:pathLst>
            <a:path>
              <a:moveTo>
                <a:pt x="0" y="45720"/>
              </a:moveTo>
              <a:lnTo>
                <a:pt x="52073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3116" y="2706576"/>
        <a:ext cx="27566" cy="5513"/>
      </dsp:txXfrm>
    </dsp:sp>
    <dsp:sp modelId="{C4264E99-83B4-44B1-8ECF-33E66FF95850}">
      <dsp:nvSpPr>
        <dsp:cNvPr id="0" name=""/>
        <dsp:cNvSpPr/>
      </dsp:nvSpPr>
      <dsp:spPr>
        <a:xfrm>
          <a:off x="1391205" y="1990196"/>
          <a:ext cx="2397125" cy="14382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Chopping with Character Spacing</a:t>
          </a:r>
        </a:p>
        <a:p>
          <a:pPr marL="0" lvl="0" indent="0" algn="ctr" defTabSz="444500">
            <a:lnSpc>
              <a:spcPct val="90000"/>
            </a:lnSpc>
            <a:spcBef>
              <a:spcPct val="0"/>
            </a:spcBef>
            <a:spcAft>
              <a:spcPct val="35000"/>
            </a:spcAft>
            <a:buNone/>
          </a:pPr>
          <a:r>
            <a:rPr lang="en-US" sz="1000" kern="1200" dirty="0"/>
            <a:t>Output: Segmented Words</a:t>
          </a:r>
        </a:p>
      </dsp:txBody>
      <dsp:txXfrm>
        <a:off x="1391205" y="1990196"/>
        <a:ext cx="2397125" cy="1438275"/>
      </dsp:txXfrm>
    </dsp:sp>
    <dsp:sp modelId="{C486831E-9444-457F-B02B-A3E29D1808DC}">
      <dsp:nvSpPr>
        <dsp:cNvPr id="0" name=""/>
        <dsp:cNvSpPr/>
      </dsp:nvSpPr>
      <dsp:spPr>
        <a:xfrm>
          <a:off x="2589768" y="3426671"/>
          <a:ext cx="2948463" cy="520738"/>
        </a:xfrm>
        <a:custGeom>
          <a:avLst/>
          <a:gdLst/>
          <a:ahLst/>
          <a:cxnLst/>
          <a:rect l="0" t="0" r="0" b="0"/>
          <a:pathLst>
            <a:path>
              <a:moveTo>
                <a:pt x="2948463" y="0"/>
              </a:moveTo>
              <a:lnTo>
                <a:pt x="2948463" y="277469"/>
              </a:lnTo>
              <a:lnTo>
                <a:pt x="0" y="277469"/>
              </a:lnTo>
              <a:lnTo>
                <a:pt x="0" y="52073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9010" y="3684283"/>
        <a:ext cx="149978" cy="5513"/>
      </dsp:txXfrm>
    </dsp:sp>
    <dsp:sp modelId="{F6CF416F-AE03-494F-BF32-CA981305E85A}">
      <dsp:nvSpPr>
        <dsp:cNvPr id="0" name=""/>
        <dsp:cNvSpPr/>
      </dsp:nvSpPr>
      <dsp:spPr>
        <a:xfrm>
          <a:off x="4339669" y="1990196"/>
          <a:ext cx="2397125" cy="14382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First Pass with a CNN or LSTM</a:t>
          </a:r>
        </a:p>
        <a:p>
          <a:pPr marL="0" lvl="0" indent="0" algn="ctr" defTabSz="444500">
            <a:lnSpc>
              <a:spcPct val="90000"/>
            </a:lnSpc>
            <a:spcBef>
              <a:spcPct val="0"/>
            </a:spcBef>
            <a:spcAft>
              <a:spcPct val="35000"/>
            </a:spcAft>
            <a:buNone/>
          </a:pPr>
          <a:r>
            <a:rPr lang="en-US" sz="1000" kern="1200" dirty="0"/>
            <a:t>Output: recognized characters, high confidence words are used as training data for the second pass</a:t>
          </a:r>
        </a:p>
      </dsp:txBody>
      <dsp:txXfrm>
        <a:off x="4339669" y="1990196"/>
        <a:ext cx="2397125" cy="1438275"/>
      </dsp:txXfrm>
    </dsp:sp>
    <dsp:sp modelId="{F83A4291-48B2-446B-B02F-DD9278C8E4D7}">
      <dsp:nvSpPr>
        <dsp:cNvPr id="0" name=""/>
        <dsp:cNvSpPr/>
      </dsp:nvSpPr>
      <dsp:spPr>
        <a:xfrm>
          <a:off x="3786530" y="4653227"/>
          <a:ext cx="520738" cy="91440"/>
        </a:xfrm>
        <a:custGeom>
          <a:avLst/>
          <a:gdLst/>
          <a:ahLst/>
          <a:cxnLst/>
          <a:rect l="0" t="0" r="0" b="0"/>
          <a:pathLst>
            <a:path>
              <a:moveTo>
                <a:pt x="0" y="45720"/>
              </a:moveTo>
              <a:lnTo>
                <a:pt x="52073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3116" y="4696190"/>
        <a:ext cx="27566" cy="5513"/>
      </dsp:txXfrm>
    </dsp:sp>
    <dsp:sp modelId="{4D21E63A-F26A-452E-9FDE-50B29F74F319}">
      <dsp:nvSpPr>
        <dsp:cNvPr id="0" name=""/>
        <dsp:cNvSpPr/>
      </dsp:nvSpPr>
      <dsp:spPr>
        <a:xfrm>
          <a:off x="1391205" y="3979809"/>
          <a:ext cx="2397125" cy="14382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Second Pass with an Adaptive Classifier Using LSTM or CNN</a:t>
          </a:r>
        </a:p>
        <a:p>
          <a:pPr marL="0" lvl="0" indent="0" algn="ctr" defTabSz="444500">
            <a:lnSpc>
              <a:spcPct val="90000"/>
            </a:lnSpc>
            <a:spcBef>
              <a:spcPct val="0"/>
            </a:spcBef>
            <a:spcAft>
              <a:spcPct val="35000"/>
            </a:spcAft>
            <a:buNone/>
          </a:pPr>
          <a:r>
            <a:rPr lang="en-US" sz="1000" kern="1200" dirty="0"/>
            <a:t>Output: proposal of prototype words </a:t>
          </a:r>
        </a:p>
        <a:p>
          <a:pPr marL="0" lvl="0" indent="0" algn="ctr" defTabSz="444500">
            <a:lnSpc>
              <a:spcPct val="90000"/>
            </a:lnSpc>
            <a:spcBef>
              <a:spcPct val="0"/>
            </a:spcBef>
            <a:spcAft>
              <a:spcPct val="35000"/>
            </a:spcAft>
            <a:buNone/>
          </a:pPr>
          <a:endParaRPr lang="en-US" sz="1000" kern="1200" dirty="0"/>
        </a:p>
      </dsp:txBody>
      <dsp:txXfrm>
        <a:off x="1391205" y="3979809"/>
        <a:ext cx="2397125" cy="1438275"/>
      </dsp:txXfrm>
    </dsp:sp>
    <dsp:sp modelId="{478E0015-DEB5-4A59-8133-54F165D1B725}">
      <dsp:nvSpPr>
        <dsp:cNvPr id="0" name=""/>
        <dsp:cNvSpPr/>
      </dsp:nvSpPr>
      <dsp:spPr>
        <a:xfrm>
          <a:off x="4339669" y="3979809"/>
          <a:ext cx="2397125" cy="14382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Linguistic Analysis</a:t>
          </a:r>
        </a:p>
      </dsp:txBody>
      <dsp:txXfrm>
        <a:off x="4339669" y="3979809"/>
        <a:ext cx="2397125" cy="14382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FDDD9-7C6F-4BBA-96AC-1B6703B8FED7}">
      <dsp:nvSpPr>
        <dsp:cNvPr id="0" name=""/>
        <dsp:cNvSpPr/>
      </dsp:nvSpPr>
      <dsp:spPr>
        <a:xfrm>
          <a:off x="1184" y="184782"/>
          <a:ext cx="1442979" cy="57719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dirty="0"/>
            <a:t>Connected Component Analysis on pixels</a:t>
          </a:r>
        </a:p>
      </dsp:txBody>
      <dsp:txXfrm>
        <a:off x="289780" y="184782"/>
        <a:ext cx="865788" cy="577191"/>
      </dsp:txXfrm>
    </dsp:sp>
    <dsp:sp modelId="{1BDF86C5-DC92-4D02-97AD-1025602C5E02}">
      <dsp:nvSpPr>
        <dsp:cNvPr id="0" name=""/>
        <dsp:cNvSpPr/>
      </dsp:nvSpPr>
      <dsp:spPr>
        <a:xfrm>
          <a:off x="1299865" y="184782"/>
          <a:ext cx="1442979" cy="57719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dirty="0"/>
            <a:t>Morphological transformation</a:t>
          </a:r>
        </a:p>
      </dsp:txBody>
      <dsp:txXfrm>
        <a:off x="1588461" y="184782"/>
        <a:ext cx="865788" cy="577191"/>
      </dsp:txXfrm>
    </dsp:sp>
    <dsp:sp modelId="{468D303A-5382-4944-B622-9E46F1CD0145}">
      <dsp:nvSpPr>
        <dsp:cNvPr id="0" name=""/>
        <dsp:cNvSpPr/>
      </dsp:nvSpPr>
      <dsp:spPr>
        <a:xfrm>
          <a:off x="2598547" y="184782"/>
          <a:ext cx="1442979" cy="57719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dirty="0"/>
            <a:t>Combine regions where possible</a:t>
          </a:r>
        </a:p>
      </dsp:txBody>
      <dsp:txXfrm>
        <a:off x="2887143" y="184782"/>
        <a:ext cx="865788" cy="5771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FDDD9-7C6F-4BBA-96AC-1B6703B8FED7}">
      <dsp:nvSpPr>
        <dsp:cNvPr id="0" name=""/>
        <dsp:cNvSpPr/>
      </dsp:nvSpPr>
      <dsp:spPr>
        <a:xfrm>
          <a:off x="1184" y="184782"/>
          <a:ext cx="1442979" cy="57719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Proposed Page Layout </a:t>
          </a:r>
        </a:p>
        <a:p>
          <a:pPr marL="0" lvl="0" indent="0" algn="ctr" defTabSz="266700">
            <a:lnSpc>
              <a:spcPct val="90000"/>
            </a:lnSpc>
            <a:spcBef>
              <a:spcPct val="0"/>
            </a:spcBef>
            <a:spcAft>
              <a:spcPct val="35000"/>
            </a:spcAft>
            <a:buNone/>
          </a:pPr>
          <a:r>
            <a:rPr lang="en-US" sz="600" kern="1200" dirty="0"/>
            <a:t>(pre-trained model)</a:t>
          </a:r>
        </a:p>
      </dsp:txBody>
      <dsp:txXfrm>
        <a:off x="289780" y="184782"/>
        <a:ext cx="865788" cy="577191"/>
      </dsp:txXfrm>
    </dsp:sp>
    <dsp:sp modelId="{1BDF86C5-DC92-4D02-97AD-1025602C5E02}">
      <dsp:nvSpPr>
        <dsp:cNvPr id="0" name=""/>
        <dsp:cNvSpPr/>
      </dsp:nvSpPr>
      <dsp:spPr>
        <a:xfrm>
          <a:off x="1299865" y="184782"/>
          <a:ext cx="1442979" cy="57719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Cut Images into the proposed parts</a:t>
          </a:r>
        </a:p>
      </dsp:txBody>
      <dsp:txXfrm>
        <a:off x="1588461" y="184782"/>
        <a:ext cx="865788" cy="577191"/>
      </dsp:txXfrm>
    </dsp:sp>
    <dsp:sp modelId="{468D303A-5382-4944-B622-9E46F1CD0145}">
      <dsp:nvSpPr>
        <dsp:cNvPr id="0" name=""/>
        <dsp:cNvSpPr/>
      </dsp:nvSpPr>
      <dsp:spPr>
        <a:xfrm>
          <a:off x="2598547" y="184782"/>
          <a:ext cx="1442979" cy="577191"/>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Validate with Confidence Level</a:t>
          </a:r>
        </a:p>
      </dsp:txBody>
      <dsp:txXfrm>
        <a:off x="2887143" y="184782"/>
        <a:ext cx="865788" cy="5771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6DBCC-0647-4BF0-BCF5-A5CEB4DDD1BF}">
      <dsp:nvSpPr>
        <dsp:cNvPr id="0" name=""/>
        <dsp:cNvSpPr/>
      </dsp:nvSpPr>
      <dsp:spPr>
        <a:xfrm>
          <a:off x="14444" y="293170"/>
          <a:ext cx="3196873" cy="9590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624" tIns="252624" rIns="252624" bIns="252624" numCol="1" spcCol="1270" anchor="ctr" anchorCtr="0">
          <a:noAutofit/>
        </a:bodyPr>
        <a:lstStyle/>
        <a:p>
          <a:pPr marL="0" lvl="0" indent="0" algn="ctr" defTabSz="844550">
            <a:lnSpc>
              <a:spcPct val="90000"/>
            </a:lnSpc>
            <a:spcBef>
              <a:spcPct val="0"/>
            </a:spcBef>
            <a:spcAft>
              <a:spcPct val="35000"/>
            </a:spcAft>
            <a:buNone/>
          </a:pPr>
          <a:r>
            <a:rPr lang="en-US" sz="1900" kern="1200" dirty="0"/>
            <a:t>Page Layout Analysis</a:t>
          </a:r>
        </a:p>
      </dsp:txBody>
      <dsp:txXfrm>
        <a:off x="14444" y="293170"/>
        <a:ext cx="3196873" cy="959062"/>
      </dsp:txXfrm>
    </dsp:sp>
    <dsp:sp modelId="{E2659A7B-A1EA-4B39-9576-563C2F344CA0}">
      <dsp:nvSpPr>
        <dsp:cNvPr id="0" name=""/>
        <dsp:cNvSpPr/>
      </dsp:nvSpPr>
      <dsp:spPr>
        <a:xfrm>
          <a:off x="14444" y="1252232"/>
          <a:ext cx="3196873" cy="22367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5780" tIns="315780" rIns="315780" bIns="315780" numCol="1" spcCol="1270" anchor="t" anchorCtr="0">
          <a:noAutofit/>
        </a:bodyPr>
        <a:lstStyle/>
        <a:p>
          <a:pPr marL="0" lvl="0" indent="0" algn="l" defTabSz="533400">
            <a:lnSpc>
              <a:spcPct val="90000"/>
            </a:lnSpc>
            <a:spcBef>
              <a:spcPct val="0"/>
            </a:spcBef>
            <a:spcAft>
              <a:spcPct val="35000"/>
            </a:spcAft>
            <a:buNone/>
          </a:pPr>
          <a:r>
            <a:rPr lang="en-US" sz="1200" kern="1200" dirty="0"/>
            <a:t>1. Page Layout Detection</a:t>
          </a:r>
        </a:p>
        <a:p>
          <a:pPr marL="0" lvl="0" indent="0" algn="l" defTabSz="533400">
            <a:lnSpc>
              <a:spcPct val="90000"/>
            </a:lnSpc>
            <a:spcBef>
              <a:spcPct val="0"/>
            </a:spcBef>
            <a:spcAft>
              <a:spcPct val="35000"/>
            </a:spcAft>
            <a:buNone/>
          </a:pPr>
          <a:r>
            <a:rPr lang="en-US" sz="1200" kern="1200" dirty="0"/>
            <a:t>2. Customized Page Segmentation</a:t>
          </a:r>
        </a:p>
        <a:p>
          <a:pPr marL="0" lvl="0" indent="0" algn="l" defTabSz="533400">
            <a:lnSpc>
              <a:spcPct val="90000"/>
            </a:lnSpc>
            <a:spcBef>
              <a:spcPct val="0"/>
            </a:spcBef>
            <a:spcAft>
              <a:spcPct val="35000"/>
            </a:spcAft>
            <a:buNone/>
          </a:pPr>
          <a:r>
            <a:rPr lang="en-US" sz="1200" kern="1200" dirty="0"/>
            <a:t>3. Customized Character Segmentation </a:t>
          </a:r>
        </a:p>
      </dsp:txBody>
      <dsp:txXfrm>
        <a:off x="14444" y="1252232"/>
        <a:ext cx="3196873" cy="2236726"/>
      </dsp:txXfrm>
    </dsp:sp>
    <dsp:sp modelId="{7669EAA8-F842-4950-85B9-8A74233A4BE5}">
      <dsp:nvSpPr>
        <dsp:cNvPr id="0" name=""/>
        <dsp:cNvSpPr/>
      </dsp:nvSpPr>
      <dsp:spPr>
        <a:xfrm>
          <a:off x="3319106" y="293170"/>
          <a:ext cx="3196873" cy="9590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624" tIns="252624" rIns="252624" bIns="252624" numCol="1" spcCol="1270" anchor="ctr" anchorCtr="0">
          <a:noAutofit/>
        </a:bodyPr>
        <a:lstStyle/>
        <a:p>
          <a:pPr marL="0" lvl="0" indent="0" algn="ctr" defTabSz="844550">
            <a:lnSpc>
              <a:spcPct val="90000"/>
            </a:lnSpc>
            <a:spcBef>
              <a:spcPct val="0"/>
            </a:spcBef>
            <a:spcAft>
              <a:spcPct val="35000"/>
            </a:spcAft>
            <a:buNone/>
          </a:pPr>
          <a:r>
            <a:rPr lang="en-US" sz="1900" kern="1200" dirty="0"/>
            <a:t>OCR</a:t>
          </a:r>
        </a:p>
      </dsp:txBody>
      <dsp:txXfrm>
        <a:off x="3319106" y="293170"/>
        <a:ext cx="3196873" cy="959062"/>
      </dsp:txXfrm>
    </dsp:sp>
    <dsp:sp modelId="{EE2FDB2E-8E0A-42B8-8E24-DE65D424E6F8}">
      <dsp:nvSpPr>
        <dsp:cNvPr id="0" name=""/>
        <dsp:cNvSpPr/>
      </dsp:nvSpPr>
      <dsp:spPr>
        <a:xfrm>
          <a:off x="3318978" y="1252232"/>
          <a:ext cx="3196873" cy="22367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5780" tIns="315780" rIns="315780" bIns="315780" numCol="1" spcCol="1270" anchor="t" anchorCtr="0">
          <a:noAutofit/>
        </a:bodyPr>
        <a:lstStyle/>
        <a:p>
          <a:pPr marL="0" lvl="0" indent="0" algn="l" defTabSz="488950">
            <a:lnSpc>
              <a:spcPct val="90000"/>
            </a:lnSpc>
            <a:spcBef>
              <a:spcPct val="0"/>
            </a:spcBef>
            <a:spcAft>
              <a:spcPct val="35000"/>
            </a:spcAft>
            <a:buNone/>
          </a:pPr>
          <a:r>
            <a:rPr lang="en-US" sz="1100" kern="1200" dirty="0"/>
            <a:t>1. Increase Preference in Finding Dictionary Words</a:t>
          </a:r>
        </a:p>
        <a:p>
          <a:pPr marL="0" lvl="0" indent="0" algn="l" defTabSz="488950">
            <a:lnSpc>
              <a:spcPct val="90000"/>
            </a:lnSpc>
            <a:spcBef>
              <a:spcPct val="0"/>
            </a:spcBef>
            <a:spcAft>
              <a:spcPct val="35000"/>
            </a:spcAft>
            <a:buNone/>
          </a:pPr>
          <a:r>
            <a:rPr lang="en-US" sz="1100" kern="1200" dirty="0"/>
            <a:t>2. Limit Output Base According to Column Content</a:t>
          </a:r>
        </a:p>
      </dsp:txBody>
      <dsp:txXfrm>
        <a:off x="3318978" y="1252232"/>
        <a:ext cx="3196873" cy="2236726"/>
      </dsp:txXfrm>
    </dsp:sp>
    <dsp:sp modelId="{52709C0E-0F65-4544-ACBB-F0791C22BBEF}">
      <dsp:nvSpPr>
        <dsp:cNvPr id="0" name=""/>
        <dsp:cNvSpPr/>
      </dsp:nvSpPr>
      <dsp:spPr>
        <a:xfrm>
          <a:off x="6623769" y="293170"/>
          <a:ext cx="3196873" cy="9590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624" tIns="252624" rIns="252624" bIns="252624" numCol="1" spcCol="1270" anchor="ctr" anchorCtr="0">
          <a:noAutofit/>
        </a:bodyPr>
        <a:lstStyle/>
        <a:p>
          <a:pPr marL="0" lvl="0" indent="0" algn="ctr" defTabSz="844550">
            <a:lnSpc>
              <a:spcPct val="90000"/>
            </a:lnSpc>
            <a:spcBef>
              <a:spcPct val="0"/>
            </a:spcBef>
            <a:spcAft>
              <a:spcPct val="35000"/>
            </a:spcAft>
            <a:buNone/>
          </a:pPr>
          <a:r>
            <a:rPr lang="en-US" sz="1900" kern="1200" dirty="0"/>
            <a:t>NLP Post Process</a:t>
          </a:r>
        </a:p>
      </dsp:txBody>
      <dsp:txXfrm>
        <a:off x="6623769" y="293170"/>
        <a:ext cx="3196873" cy="959062"/>
      </dsp:txXfrm>
    </dsp:sp>
    <dsp:sp modelId="{A69CD462-DB1C-4125-82EC-FA8F4BF034E5}">
      <dsp:nvSpPr>
        <dsp:cNvPr id="0" name=""/>
        <dsp:cNvSpPr/>
      </dsp:nvSpPr>
      <dsp:spPr>
        <a:xfrm>
          <a:off x="6623769" y="1252232"/>
          <a:ext cx="3196873" cy="22367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5780" tIns="315780" rIns="315780" bIns="315780" numCol="1" spcCol="1270" anchor="t" anchorCtr="0">
          <a:noAutofit/>
        </a:bodyPr>
        <a:lstStyle/>
        <a:p>
          <a:pPr marL="0" lvl="0" indent="0" algn="l" defTabSz="488950">
            <a:lnSpc>
              <a:spcPct val="90000"/>
            </a:lnSpc>
            <a:spcBef>
              <a:spcPct val="0"/>
            </a:spcBef>
            <a:spcAft>
              <a:spcPct val="35000"/>
            </a:spcAft>
            <a:buFont typeface="+mj-lt"/>
            <a:buNone/>
          </a:pPr>
          <a:r>
            <a:rPr lang="en-US" sz="1100" kern="1200" dirty="0"/>
            <a:t>1. Simple Fuzzy Matching (Matching Efficiency increased by a hash table, etc.)</a:t>
          </a:r>
        </a:p>
        <a:p>
          <a:pPr marL="0" lvl="0" indent="0" algn="l" defTabSz="488950">
            <a:lnSpc>
              <a:spcPct val="90000"/>
            </a:lnSpc>
            <a:spcBef>
              <a:spcPct val="0"/>
            </a:spcBef>
            <a:spcAft>
              <a:spcPct val="35000"/>
            </a:spcAft>
            <a:buFont typeface="+mj-lt"/>
            <a:buNone/>
          </a:pPr>
          <a:r>
            <a:rPr lang="en-US" sz="1100" kern="1200" dirty="0"/>
            <a:t>2. Build a classifier that classify preferentially according to dictionary content.</a:t>
          </a:r>
        </a:p>
      </dsp:txBody>
      <dsp:txXfrm>
        <a:off x="6623769" y="1252232"/>
        <a:ext cx="3196873" cy="223672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F0C75-FA21-487F-9106-89035FC44A0C}" type="datetimeFigureOut">
              <a:rPr lang="en-US" smtClean="0"/>
              <a:t>12/24/2020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019C0-AD45-4AAB-9FFD-D5D91FC43484}" type="slidenum">
              <a:rPr lang="en-US" smtClean="0"/>
              <a:t>‹#›</a:t>
            </a:fld>
            <a:endParaRPr lang="en-US"/>
          </a:p>
        </p:txBody>
      </p:sp>
    </p:spTree>
    <p:extLst>
      <p:ext uri="{BB962C8B-B14F-4D97-AF65-F5344CB8AC3E}">
        <p14:creationId xmlns:p14="http://schemas.microsoft.com/office/powerpoint/2010/main" val="2516414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019C0-AD45-4AAB-9FFD-D5D91FC43484}" type="slidenum">
              <a:rPr lang="en-US" smtClean="0"/>
              <a:t>4</a:t>
            </a:fld>
            <a:endParaRPr lang="en-US"/>
          </a:p>
        </p:txBody>
      </p:sp>
    </p:spTree>
    <p:extLst>
      <p:ext uri="{BB962C8B-B14F-4D97-AF65-F5344CB8AC3E}">
        <p14:creationId xmlns:p14="http://schemas.microsoft.com/office/powerpoint/2010/main" val="4275546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Preference in Finding Dictionary Words</a:t>
            </a:r>
          </a:p>
          <a:p>
            <a:r>
              <a:rPr lang="en-US" dirty="0"/>
              <a:t>https://stackoverflow.com/questions/40127994/how-to-give-tesseract-a-word-list-net-wrapper/41229275</a:t>
            </a:r>
          </a:p>
        </p:txBody>
      </p:sp>
      <p:sp>
        <p:nvSpPr>
          <p:cNvPr id="4" name="Slide Number Placeholder 3"/>
          <p:cNvSpPr>
            <a:spLocks noGrp="1"/>
          </p:cNvSpPr>
          <p:nvPr>
            <p:ph type="sldNum" sz="quarter" idx="5"/>
          </p:nvPr>
        </p:nvSpPr>
        <p:spPr/>
        <p:txBody>
          <a:bodyPr/>
          <a:lstStyle/>
          <a:p>
            <a:fld id="{704019C0-AD45-4AAB-9FFD-D5D91FC43484}" type="slidenum">
              <a:rPr lang="en-US" smtClean="0"/>
              <a:t>20</a:t>
            </a:fld>
            <a:endParaRPr lang="en-US"/>
          </a:p>
        </p:txBody>
      </p:sp>
    </p:spTree>
    <p:extLst>
      <p:ext uri="{BB962C8B-B14F-4D97-AF65-F5344CB8AC3E}">
        <p14:creationId xmlns:p14="http://schemas.microsoft.com/office/powerpoint/2010/main" val="321399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Connected component analysis: go through pixels recurrently, label connected pixels the same. Assuming that the picture is binary (1: foreground, 0: background). </a:t>
            </a:r>
          </a:p>
          <a:p>
            <a:r>
              <a:rPr lang="en-US" dirty="0"/>
              <a:t>Connect Component Analysis: get the median height of the blobs? In the region, filter out blobs that are smaller than a % of the median. Sort blobs by x-coordinates and assign them to lines. &gt; merge blobs horizontally. Use a spline, rather than straight line to fit the baseline. </a:t>
            </a:r>
          </a:p>
          <a:p>
            <a:endParaRPr lang="en-US" dirty="0"/>
          </a:p>
          <a:p>
            <a:r>
              <a:rPr lang="en-US" dirty="0"/>
              <a:t>Chopping:  fixed width chopping of characters. For non-fixed width text spacing: Run a word and character classifier &gt; non-satisfactory/ low confidence results &gt; chop the blob with the lowest confidence level by on cave vertices &gt; run character classifier again &gt; discard chopping points that fail to improve confidence level&gt; if the result is still not good &gt; use an associator that connects chopped blobs into candidate characters (this fixes broken characters)            </a:t>
            </a:r>
          </a:p>
          <a:p>
            <a:endParaRPr lang="en-US" dirty="0"/>
          </a:p>
          <a:p>
            <a:r>
              <a:rPr lang="en-US" dirty="0"/>
              <a:t>Classifier: </a:t>
            </a:r>
          </a:p>
          <a:p>
            <a:r>
              <a:rPr lang="en-US" dirty="0" err="1"/>
              <a:t>Trainned</a:t>
            </a:r>
            <a:r>
              <a:rPr lang="en-US" dirty="0"/>
              <a:t> on non-broken characters only because chopping deals with broken characters already. </a:t>
            </a:r>
          </a:p>
          <a:p>
            <a:r>
              <a:rPr lang="en-US" dirty="0"/>
              <a:t>Two pass – propose a shortlist of character classes. Create a prototype of different proposals for each feature, choose the prototype with the lowest distance from the characters/ all features of </a:t>
            </a:r>
            <a:r>
              <a:rPr lang="en-US" dirty="0" err="1"/>
              <a:t>consdieations</a:t>
            </a:r>
            <a:r>
              <a:rPr lang="en-US" dirty="0"/>
              <a:t>. </a:t>
            </a:r>
          </a:p>
          <a:p>
            <a:endParaRPr lang="en-US" dirty="0"/>
          </a:p>
          <a:p>
            <a:endParaRPr lang="en-US" dirty="0"/>
          </a:p>
          <a:p>
            <a:r>
              <a:rPr lang="en-US" dirty="0"/>
              <a:t>Linguistic analysis- Choose the prototype of word with the lowest distance from the actual feature from Top dictionary word, top numeric word, top upper case word, top </a:t>
            </a:r>
            <a:r>
              <a:rPr lang="en-US" dirty="0" err="1"/>
              <a:t>chassifier</a:t>
            </a:r>
            <a:r>
              <a:rPr lang="en-US" dirty="0"/>
              <a:t> </a:t>
            </a:r>
            <a:r>
              <a:rPr lang="en-US" dirty="0" err="1"/>
              <a:t>choisce</a:t>
            </a:r>
            <a:r>
              <a:rPr lang="en-US" dirty="0"/>
              <a:t> word, etc.                                                         </a:t>
            </a:r>
          </a:p>
          <a:p>
            <a:endParaRPr lang="en-US" dirty="0"/>
          </a:p>
          <a:p>
            <a:endParaRPr lang="en-US" dirty="0"/>
          </a:p>
          <a:p>
            <a:r>
              <a:rPr lang="en-US" dirty="0"/>
              <a:t>Revisiting: </a:t>
            </a:r>
          </a:p>
          <a:p>
            <a:r>
              <a:rPr lang="en-US" dirty="0"/>
              <a:t>If classifier has low confidence, then revisit chopping with non-fixed </a:t>
            </a:r>
            <a:r>
              <a:rPr lang="en-US" dirty="0" err="1"/>
              <a:t>pichtes</a:t>
            </a:r>
            <a:r>
              <a:rPr lang="en-US" dirty="0"/>
              <a:t>, try different improvements.                                                                                                                                   </a:t>
            </a:r>
          </a:p>
        </p:txBody>
      </p:sp>
      <p:sp>
        <p:nvSpPr>
          <p:cNvPr id="4" name="Slide Number Placeholder 3"/>
          <p:cNvSpPr>
            <a:spLocks noGrp="1"/>
          </p:cNvSpPr>
          <p:nvPr>
            <p:ph type="sldNum" sz="quarter" idx="5"/>
          </p:nvPr>
        </p:nvSpPr>
        <p:spPr/>
        <p:txBody>
          <a:bodyPr/>
          <a:lstStyle/>
          <a:p>
            <a:fld id="{704019C0-AD45-4AAB-9FFD-D5D91FC43484}" type="slidenum">
              <a:rPr lang="en-US" smtClean="0"/>
              <a:t>5</a:t>
            </a:fld>
            <a:endParaRPr lang="en-US"/>
          </a:p>
        </p:txBody>
      </p:sp>
    </p:spTree>
    <p:extLst>
      <p:ext uri="{BB962C8B-B14F-4D97-AF65-F5344CB8AC3E}">
        <p14:creationId xmlns:p14="http://schemas.microsoft.com/office/powerpoint/2010/main" val="3467719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019C0-AD45-4AAB-9FFD-D5D91FC43484}" type="slidenum">
              <a:rPr lang="en-US" smtClean="0"/>
              <a:t>6</a:t>
            </a:fld>
            <a:endParaRPr lang="en-US"/>
          </a:p>
        </p:txBody>
      </p:sp>
    </p:spTree>
    <p:extLst>
      <p:ext uri="{BB962C8B-B14F-4D97-AF65-F5344CB8AC3E}">
        <p14:creationId xmlns:p14="http://schemas.microsoft.com/office/powerpoint/2010/main" val="29091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https://nanonets.com/blog/deep-learning-ocr/</a:t>
            </a:r>
          </a:p>
          <a:p>
            <a:r>
              <a:rPr lang="en-US" dirty="0"/>
              <a:t>Convolutional layers extract features and pass them into a bidirectional LSTM, which takes into account what comes before and after the character. </a:t>
            </a:r>
          </a:p>
          <a:p>
            <a:endParaRPr lang="en-US" dirty="0"/>
          </a:p>
          <a:p>
            <a:r>
              <a:rPr lang="en-US" dirty="0"/>
              <a:t>Transcription- with LM (Language Model): </a:t>
            </a:r>
          </a:p>
          <a:p>
            <a:r>
              <a:rPr lang="en-US" dirty="0"/>
              <a:t>Non-lexicon speech/ word recognition (non-vocabulary based)</a:t>
            </a:r>
          </a:p>
          <a:p>
            <a:pPr marL="171450" indent="-171450">
              <a:buFontTx/>
              <a:buChar char="-"/>
            </a:pPr>
            <a:r>
              <a:rPr lang="en-US" dirty="0"/>
              <a:t>Use character as features, assign a probability to a sequence of characters. (“word” vs “</a:t>
            </a:r>
            <a:r>
              <a:rPr lang="en-US" dirty="0" err="1"/>
              <a:t>werd</a:t>
            </a:r>
            <a:r>
              <a:rPr lang="en-US" dirty="0"/>
              <a:t>”)</a:t>
            </a:r>
          </a:p>
          <a:p>
            <a:pPr marL="0" indent="0">
              <a:buFontTx/>
              <a:buNone/>
            </a:pPr>
            <a:endParaRPr lang="en-US" dirty="0"/>
          </a:p>
          <a:p>
            <a:pPr marL="0" indent="0">
              <a:buFontTx/>
              <a:buNone/>
            </a:pPr>
            <a:r>
              <a:rPr lang="en-US" dirty="0"/>
              <a:t>Lexicon word transcription: </a:t>
            </a:r>
          </a:p>
          <a:p>
            <a:pPr marL="0" indent="0">
              <a:buFontTx/>
              <a:buNone/>
            </a:pPr>
            <a:r>
              <a:rPr lang="en-US" dirty="0"/>
              <a:t>- The feature is word, rather than characters. (“this is a dog”, vs “this is a </a:t>
            </a:r>
            <a:r>
              <a:rPr lang="en-US" dirty="0" err="1"/>
              <a:t>asdfaslkdjfhqw</a:t>
            </a:r>
            <a:r>
              <a:rPr lang="en-US" dirty="0"/>
              <a:t>”)</a:t>
            </a:r>
          </a:p>
          <a:p>
            <a:pPr marL="171450" indent="-171450">
              <a:buFontTx/>
              <a:buChar char="-"/>
            </a:pPr>
            <a:r>
              <a:rPr lang="en-US" dirty="0"/>
              <a:t>Transcribe text blob to a word based on the preceding and succeeding word, rather than characters.</a:t>
            </a:r>
          </a:p>
          <a:p>
            <a:pPr marL="171450" indent="-171450">
              <a:buFontTx/>
              <a:buChar char="-"/>
            </a:pPr>
            <a:r>
              <a:rPr lang="en-US" dirty="0"/>
              <a:t>LM https://towardsdatascience.com/language-models-1a08779b8e12</a:t>
            </a:r>
          </a:p>
        </p:txBody>
      </p:sp>
      <p:sp>
        <p:nvSpPr>
          <p:cNvPr id="4" name="Slide Number Placeholder 3"/>
          <p:cNvSpPr>
            <a:spLocks noGrp="1"/>
          </p:cNvSpPr>
          <p:nvPr>
            <p:ph type="sldNum" sz="quarter" idx="5"/>
          </p:nvPr>
        </p:nvSpPr>
        <p:spPr/>
        <p:txBody>
          <a:bodyPr/>
          <a:lstStyle/>
          <a:p>
            <a:fld id="{704019C0-AD45-4AAB-9FFD-D5D91FC43484}" type="slidenum">
              <a:rPr lang="en-US" smtClean="0"/>
              <a:t>7</a:t>
            </a:fld>
            <a:endParaRPr lang="en-US"/>
          </a:p>
        </p:txBody>
      </p:sp>
    </p:spTree>
    <p:extLst>
      <p:ext uri="{BB962C8B-B14F-4D97-AF65-F5344CB8AC3E}">
        <p14:creationId xmlns:p14="http://schemas.microsoft.com/office/powerpoint/2010/main" val="4163007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019C0-AD45-4AAB-9FFD-D5D91FC43484}" type="slidenum">
              <a:rPr lang="en-US" smtClean="0"/>
              <a:t>9</a:t>
            </a:fld>
            <a:endParaRPr lang="en-US"/>
          </a:p>
        </p:txBody>
      </p:sp>
    </p:spTree>
    <p:extLst>
      <p:ext uri="{BB962C8B-B14F-4D97-AF65-F5344CB8AC3E}">
        <p14:creationId xmlns:p14="http://schemas.microsoft.com/office/powerpoint/2010/main" val="367808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list: </a:t>
            </a:r>
          </a:p>
          <a:p>
            <a:r>
              <a:rPr lang="en-US" dirty="0"/>
              <a:t>https://stackoverflow.com/questions/33268289/tesseract-ocr-dictionary-matching</a:t>
            </a:r>
          </a:p>
          <a:p>
            <a:r>
              <a:rPr lang="en-US" dirty="0"/>
              <a:t>https://vovaprivalov.medium.com/tesseract-ocr-tips-custom-dictionary-to-improve-ocr-d2b9cd17850b</a:t>
            </a:r>
          </a:p>
        </p:txBody>
      </p:sp>
      <p:sp>
        <p:nvSpPr>
          <p:cNvPr id="4" name="Slide Number Placeholder 3"/>
          <p:cNvSpPr>
            <a:spLocks noGrp="1"/>
          </p:cNvSpPr>
          <p:nvPr>
            <p:ph type="sldNum" sz="quarter" idx="5"/>
          </p:nvPr>
        </p:nvSpPr>
        <p:spPr/>
        <p:txBody>
          <a:bodyPr/>
          <a:lstStyle/>
          <a:p>
            <a:fld id="{704019C0-AD45-4AAB-9FFD-D5D91FC43484}" type="slidenum">
              <a:rPr lang="en-US" smtClean="0"/>
              <a:t>11</a:t>
            </a:fld>
            <a:endParaRPr lang="en-US"/>
          </a:p>
        </p:txBody>
      </p:sp>
    </p:spTree>
    <p:extLst>
      <p:ext uri="{BB962C8B-B14F-4D97-AF65-F5344CB8AC3E}">
        <p14:creationId xmlns:p14="http://schemas.microsoft.com/office/powerpoint/2010/main" val="1004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Unicharset</a:t>
            </a:r>
            <a:r>
              <a:rPr lang="en-US" dirty="0"/>
              <a:t> - systutorials.com/docs/</a:t>
            </a:r>
            <a:r>
              <a:rPr lang="en-US" dirty="0" err="1"/>
              <a:t>linux</a:t>
            </a:r>
            <a:r>
              <a:rPr lang="en-US" dirty="0"/>
              <a:t>/man/5-unicharset/#:~:text=Tesseract's%20unicharset%20file%20contains%20information,Tesseract%20language%20pack%20(i.e.%20eng.&amp;text=The%20first%20line%20of%20a,of%20unichars%20in%20the%20file.</a:t>
            </a:r>
          </a:p>
          <a:p>
            <a:endParaRPr lang="en-US" dirty="0"/>
          </a:p>
        </p:txBody>
      </p:sp>
      <p:sp>
        <p:nvSpPr>
          <p:cNvPr id="4" name="Slide Number Placeholder 3"/>
          <p:cNvSpPr>
            <a:spLocks noGrp="1"/>
          </p:cNvSpPr>
          <p:nvPr>
            <p:ph type="sldNum" sz="quarter" idx="5"/>
          </p:nvPr>
        </p:nvSpPr>
        <p:spPr/>
        <p:txBody>
          <a:bodyPr/>
          <a:lstStyle/>
          <a:p>
            <a:fld id="{704019C0-AD45-4AAB-9FFD-D5D91FC43484}" type="slidenum">
              <a:rPr lang="en-US" smtClean="0"/>
              <a:t>12</a:t>
            </a:fld>
            <a:endParaRPr lang="en-US"/>
          </a:p>
        </p:txBody>
      </p:sp>
    </p:spTree>
    <p:extLst>
      <p:ext uri="{BB962C8B-B14F-4D97-AF65-F5344CB8AC3E}">
        <p14:creationId xmlns:p14="http://schemas.microsoft.com/office/powerpoint/2010/main" val="345814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019C0-AD45-4AAB-9FFD-D5D91FC43484}" type="slidenum">
              <a:rPr lang="en-US" smtClean="0"/>
              <a:t>13</a:t>
            </a:fld>
            <a:endParaRPr lang="en-US"/>
          </a:p>
        </p:txBody>
      </p:sp>
    </p:spTree>
    <p:extLst>
      <p:ext uri="{BB962C8B-B14F-4D97-AF65-F5344CB8AC3E}">
        <p14:creationId xmlns:p14="http://schemas.microsoft.com/office/powerpoint/2010/main" val="4282864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OCR</a:t>
            </a:r>
          </a:p>
          <a:p>
            <a:r>
              <a:rPr lang="en-US" dirty="0"/>
              <a:t>1. Increase Preference in finding dictionary words.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Perhaps building a single classifier for each column based on preferred dictionary (first name, last name, state, county, State), for geographical names it should be very useful. </a:t>
            </a:r>
          </a:p>
          <a:p>
            <a:endParaRPr lang="en-US" dirty="0"/>
          </a:p>
        </p:txBody>
      </p:sp>
      <p:sp>
        <p:nvSpPr>
          <p:cNvPr id="4" name="Slide Number Placeholder 3"/>
          <p:cNvSpPr>
            <a:spLocks noGrp="1"/>
          </p:cNvSpPr>
          <p:nvPr>
            <p:ph type="sldNum" sz="quarter" idx="5"/>
          </p:nvPr>
        </p:nvSpPr>
        <p:spPr/>
        <p:txBody>
          <a:bodyPr/>
          <a:lstStyle/>
          <a:p>
            <a:fld id="{704019C0-AD45-4AAB-9FFD-D5D91FC43484}" type="slidenum">
              <a:rPr lang="en-US" smtClean="0"/>
              <a:t>19</a:t>
            </a:fld>
            <a:endParaRPr lang="en-US"/>
          </a:p>
        </p:txBody>
      </p:sp>
    </p:spTree>
    <p:extLst>
      <p:ext uri="{BB962C8B-B14F-4D97-AF65-F5344CB8AC3E}">
        <p14:creationId xmlns:p14="http://schemas.microsoft.com/office/powerpoint/2010/main" val="2408702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12/24/2020</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3112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4024011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12/24/2020</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036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358949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12/24/2020</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813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333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12/24/2020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36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12/24/2020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658759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12/24/2020</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870309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12/24/2020</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02880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12/24/2020</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1651140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12/24/2020</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46499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05" r:id="rId4"/>
    <p:sldLayoutId id="2147483706" r:id="rId5"/>
    <p:sldLayoutId id="2147483711" r:id="rId6"/>
    <p:sldLayoutId id="2147483707" r:id="rId7"/>
    <p:sldLayoutId id="2147483708" r:id="rId8"/>
    <p:sldLayoutId id="2147483709" r:id="rId9"/>
    <p:sldLayoutId id="2147483710" r:id="rId10"/>
    <p:sldLayoutId id="2147483712"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diagramDrawing" Target="../diagrams/drawing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QuickStyle" Target="../diagrams/quickStyle4.xml"/><Relationship Id="rId5" Type="http://schemas.openxmlformats.org/officeDocument/2006/relationships/diagramQuickStyle" Target="../diagrams/quickStyle3.xml"/><Relationship Id="rId10" Type="http://schemas.openxmlformats.org/officeDocument/2006/relationships/diagramLayout" Target="../diagrams/layout4.xml"/><Relationship Id="rId4" Type="http://schemas.openxmlformats.org/officeDocument/2006/relationships/diagramLayout" Target="../diagrams/layout3.xml"/><Relationship Id="rId9" Type="http://schemas.openxmlformats.org/officeDocument/2006/relationships/diagramData" Target="../diagrams/data4.xml"/><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esseract-ocr/docs/blob/master/das_tutorial2016/6ModernizationEfforts.pdf/" TargetMode="External"/><Relationship Id="rId2" Type="http://schemas.openxmlformats.org/officeDocument/2006/relationships/hyperlink" Target="https://limitlessdatascience.wordpress.com/2019/07/01/tesseract-4-0-intro-installation/" TargetMode="External"/><Relationship Id="rId1" Type="http://schemas.openxmlformats.org/officeDocument/2006/relationships/slideLayout" Target="../slideLayouts/slideLayout2.xml"/><Relationship Id="rId5" Type="http://schemas.openxmlformats.org/officeDocument/2006/relationships/hyperlink" Target="https://towardsdatascience.com/a-gentle-introduction-to-ocr-ee1469a201aa" TargetMode="External"/><Relationship Id="rId4" Type="http://schemas.openxmlformats.org/officeDocument/2006/relationships/hyperlink" Target="https://nanonets.com/blog/ocr-with-tesserac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0">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97B736-84A1-4DBB-87BF-D44A5DCD01BD}"/>
              </a:ext>
            </a:extLst>
          </p:cNvPr>
          <p:cNvSpPr>
            <a:spLocks noGrp="1"/>
          </p:cNvSpPr>
          <p:nvPr>
            <p:ph type="ctrTitle"/>
          </p:nvPr>
        </p:nvSpPr>
        <p:spPr>
          <a:xfrm>
            <a:off x="1635103" y="1057522"/>
            <a:ext cx="4741843" cy="2173433"/>
          </a:xfrm>
        </p:spPr>
        <p:txBody>
          <a:bodyPr>
            <a:normAutofit fontScale="90000"/>
          </a:bodyPr>
          <a:lstStyle/>
          <a:p>
            <a:r>
              <a:rPr lang="en-US" sz="2300" dirty="0">
                <a:solidFill>
                  <a:schemeClr val="bg1"/>
                </a:solidFill>
              </a:rPr>
              <a:t>Using Deep LEARNING TECHINQUES TO IMPORVE OPTICAL CHARACTER Recognition for historical Documents</a:t>
            </a:r>
          </a:p>
        </p:txBody>
      </p:sp>
      <p:sp>
        <p:nvSpPr>
          <p:cNvPr id="3" name="Subtitle 2">
            <a:extLst>
              <a:ext uri="{FF2B5EF4-FFF2-40B4-BE49-F238E27FC236}">
                <a16:creationId xmlns:a16="http://schemas.microsoft.com/office/drawing/2014/main" id="{54A4E0ED-0C4C-4897-ADCF-D90EF61BBDFE}"/>
              </a:ext>
            </a:extLst>
          </p:cNvPr>
          <p:cNvSpPr>
            <a:spLocks noGrp="1"/>
          </p:cNvSpPr>
          <p:nvPr>
            <p:ph type="subTitle" idx="1"/>
          </p:nvPr>
        </p:nvSpPr>
        <p:spPr>
          <a:xfrm>
            <a:off x="1635104" y="3751119"/>
            <a:ext cx="4797502" cy="1606163"/>
          </a:xfrm>
        </p:spPr>
        <p:txBody>
          <a:bodyPr anchor="t">
            <a:normAutofit/>
          </a:bodyPr>
          <a:lstStyle/>
          <a:p>
            <a:r>
              <a:rPr lang="en-US" sz="1200" dirty="0">
                <a:solidFill>
                  <a:schemeClr val="tx1">
                    <a:lumMod val="75000"/>
                    <a:lumOff val="25000"/>
                  </a:schemeClr>
                </a:solidFill>
              </a:rPr>
              <a:t>by Mengyue Zhao</a:t>
            </a:r>
          </a:p>
          <a:p>
            <a:r>
              <a:rPr lang="en-US" sz="1200" dirty="0">
                <a:solidFill>
                  <a:schemeClr val="tx1">
                    <a:lumMod val="75000"/>
                    <a:lumOff val="25000"/>
                  </a:schemeClr>
                </a:solidFill>
              </a:rPr>
              <a:t>beczhaozmy@gmail.com</a:t>
            </a:r>
          </a:p>
        </p:txBody>
      </p:sp>
      <p:sp>
        <p:nvSpPr>
          <p:cNvPr id="13" name="Rectangle 12">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a:extLst>
              <a:ext uri="{FF2B5EF4-FFF2-40B4-BE49-F238E27FC236}">
                <a16:creationId xmlns:a16="http://schemas.microsoft.com/office/drawing/2014/main" id="{3BB1913F-02BB-4A75-BCCA-680268B4BAD3}"/>
              </a:ext>
            </a:extLst>
          </p:cNvPr>
          <p:cNvPicPr>
            <a:picLocks noChangeAspect="1"/>
          </p:cNvPicPr>
          <p:nvPr/>
        </p:nvPicPr>
        <p:blipFill rotWithShape="1">
          <a:blip r:embed="rId2"/>
          <a:srcRect l="811" r="21439"/>
          <a:stretch/>
        </p:blipFill>
        <p:spPr>
          <a:xfrm>
            <a:off x="6859936" y="-2"/>
            <a:ext cx="5332064" cy="6858002"/>
          </a:xfrm>
          <a:prstGeom prst="rect">
            <a:avLst/>
          </a:prstGeom>
        </p:spPr>
      </p:pic>
    </p:spTree>
    <p:extLst>
      <p:ext uri="{BB962C8B-B14F-4D97-AF65-F5344CB8AC3E}">
        <p14:creationId xmlns:p14="http://schemas.microsoft.com/office/powerpoint/2010/main" val="3065969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8B76-1242-432B-914C-E3CFE205AD80}"/>
              </a:ext>
            </a:extLst>
          </p:cNvPr>
          <p:cNvSpPr>
            <a:spLocks noGrp="1"/>
          </p:cNvSpPr>
          <p:nvPr>
            <p:ph type="title"/>
          </p:nvPr>
        </p:nvSpPr>
        <p:spPr/>
        <p:txBody>
          <a:bodyPr/>
          <a:lstStyle/>
          <a:p>
            <a:r>
              <a:rPr lang="en-US" dirty="0"/>
              <a:t>OCR Results</a:t>
            </a:r>
          </a:p>
        </p:txBody>
      </p:sp>
      <p:pic>
        <p:nvPicPr>
          <p:cNvPr id="5" name="Content Placeholder 4">
            <a:extLst>
              <a:ext uri="{FF2B5EF4-FFF2-40B4-BE49-F238E27FC236}">
                <a16:creationId xmlns:a16="http://schemas.microsoft.com/office/drawing/2014/main" id="{11A247B3-76FB-494C-B344-3C8B926B6964}"/>
              </a:ext>
            </a:extLst>
          </p:cNvPr>
          <p:cNvPicPr>
            <a:picLocks noGrp="1" noChangeAspect="1"/>
          </p:cNvPicPr>
          <p:nvPr>
            <p:ph idx="1"/>
          </p:nvPr>
        </p:nvPicPr>
        <p:blipFill>
          <a:blip r:embed="rId2"/>
          <a:stretch>
            <a:fillRect/>
          </a:stretch>
        </p:blipFill>
        <p:spPr>
          <a:xfrm>
            <a:off x="5376863" y="1783840"/>
            <a:ext cx="6172200" cy="3039494"/>
          </a:xfrm>
        </p:spPr>
      </p:pic>
    </p:spTree>
    <p:extLst>
      <p:ext uri="{BB962C8B-B14F-4D97-AF65-F5344CB8AC3E}">
        <p14:creationId xmlns:p14="http://schemas.microsoft.com/office/powerpoint/2010/main" val="22864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6B2E4-BD8C-4DC3-BD70-7925A00EC26A}"/>
              </a:ext>
            </a:extLst>
          </p:cNvPr>
          <p:cNvSpPr>
            <a:spLocks noGrp="1"/>
          </p:cNvSpPr>
          <p:nvPr>
            <p:ph type="title"/>
          </p:nvPr>
        </p:nvSpPr>
        <p:spPr>
          <a:xfrm>
            <a:off x="1535371" y="1044054"/>
            <a:ext cx="10013709" cy="1030360"/>
          </a:xfrm>
        </p:spPr>
        <p:txBody>
          <a:bodyPr vert="horz" lIns="109728" tIns="109728" rIns="109728" bIns="91440" rtlCol="0" anchor="ctr">
            <a:normAutofit/>
          </a:bodyPr>
          <a:lstStyle/>
          <a:p>
            <a:pPr>
              <a:lnSpc>
                <a:spcPct val="150000"/>
              </a:lnSpc>
            </a:pPr>
            <a:r>
              <a:rPr lang="en-US" sz="3600" dirty="0">
                <a:solidFill>
                  <a:schemeClr val="bg1"/>
                </a:solidFill>
              </a:rPr>
              <a:t>Proposed Solutions</a:t>
            </a:r>
          </a:p>
        </p:txBody>
      </p:sp>
      <p:sp>
        <p:nvSpPr>
          <p:cNvPr id="19" name="Rectangle 18">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D9D7D7FE-5ABB-45E3-964F-F081644A32A5}"/>
              </a:ext>
            </a:extLst>
          </p:cNvPr>
          <p:cNvSpPr>
            <a:spLocks noGrp="1"/>
          </p:cNvSpPr>
          <p:nvPr>
            <p:ph type="body" sz="half" idx="2"/>
          </p:nvPr>
        </p:nvSpPr>
        <p:spPr>
          <a:xfrm>
            <a:off x="1535371" y="2702257"/>
            <a:ext cx="9935571" cy="3426158"/>
          </a:xfrm>
        </p:spPr>
        <p:txBody>
          <a:bodyPr vert="horz" lIns="109728" tIns="109728" rIns="109728" bIns="91440" rtlCol="0" anchor="t">
            <a:normAutofit fontScale="85000" lnSpcReduction="10000"/>
          </a:bodyPr>
          <a:lstStyle/>
          <a:p>
            <a:pPr marL="285750" indent="-285750">
              <a:spcBef>
                <a:spcPts val="930"/>
              </a:spcBef>
              <a:buFontTx/>
              <a:buChar char="-"/>
            </a:pPr>
            <a:r>
              <a:rPr lang="en-US" dirty="0"/>
              <a:t>Customized Preprocessing [done]</a:t>
            </a:r>
          </a:p>
          <a:p>
            <a:pPr marL="285750" indent="-285750">
              <a:spcBef>
                <a:spcPts val="930"/>
              </a:spcBef>
              <a:buFontTx/>
              <a:buChar char="-"/>
            </a:pPr>
            <a:r>
              <a:rPr lang="en-US" dirty="0"/>
              <a:t>Page Layout Analysis with Morphological Transformation [done]</a:t>
            </a:r>
          </a:p>
          <a:p>
            <a:pPr marL="285750" indent="-285750">
              <a:spcBef>
                <a:spcPts val="930"/>
              </a:spcBef>
              <a:buFontTx/>
              <a:buChar char="-"/>
            </a:pPr>
            <a:r>
              <a:rPr lang="en-US" dirty="0"/>
              <a:t>Page Segmentation with Morphological Transformation [done]</a:t>
            </a:r>
          </a:p>
          <a:p>
            <a:pPr marL="285750" indent="-285750">
              <a:spcBef>
                <a:spcPts val="930"/>
              </a:spcBef>
              <a:buFontTx/>
              <a:buChar char="-"/>
            </a:pPr>
            <a:r>
              <a:rPr lang="en-US" dirty="0"/>
              <a:t>Fixed-width Character Segmentation [tuning]</a:t>
            </a:r>
          </a:p>
          <a:p>
            <a:pPr marL="285750" indent="-285750">
              <a:spcBef>
                <a:spcPts val="930"/>
              </a:spcBef>
              <a:buFontTx/>
              <a:buChar char="-"/>
            </a:pPr>
            <a:r>
              <a:rPr lang="en-US" dirty="0"/>
              <a:t>Retrain Neural Network on Specific Fonts [done]</a:t>
            </a:r>
          </a:p>
          <a:p>
            <a:pPr marL="285750" indent="-285750">
              <a:spcBef>
                <a:spcPts val="930"/>
              </a:spcBef>
              <a:buFontTx/>
              <a:buChar char="-"/>
            </a:pPr>
            <a:r>
              <a:rPr lang="en-US" dirty="0"/>
              <a:t>Restrained Classifier with a Customized Dictionary (word list) [doing]</a:t>
            </a:r>
          </a:p>
          <a:p>
            <a:pPr marL="285750" indent="-285750">
              <a:spcBef>
                <a:spcPts val="930"/>
              </a:spcBef>
              <a:buFontTx/>
              <a:buChar char="-"/>
            </a:pPr>
            <a:r>
              <a:rPr lang="en-US" dirty="0"/>
              <a:t>Restricted Output Base [done]</a:t>
            </a:r>
          </a:p>
          <a:p>
            <a:pPr marL="285750" indent="-285750">
              <a:spcBef>
                <a:spcPts val="930"/>
              </a:spcBef>
              <a:buFontTx/>
              <a:buChar char="-"/>
            </a:pPr>
            <a:r>
              <a:rPr lang="en-US" dirty="0"/>
              <a:t>Post Processing [doing]</a:t>
            </a:r>
          </a:p>
        </p:txBody>
      </p:sp>
    </p:spTree>
    <p:extLst>
      <p:ext uri="{BB962C8B-B14F-4D97-AF65-F5344CB8AC3E}">
        <p14:creationId xmlns:p14="http://schemas.microsoft.com/office/powerpoint/2010/main" val="220494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E77F-C939-4CAF-A89E-AFF4501DDC6D}"/>
              </a:ext>
            </a:extLst>
          </p:cNvPr>
          <p:cNvSpPr>
            <a:spLocks noGrp="1"/>
          </p:cNvSpPr>
          <p:nvPr>
            <p:ph type="title"/>
          </p:nvPr>
        </p:nvSpPr>
        <p:spPr/>
        <p:txBody>
          <a:bodyPr/>
          <a:lstStyle/>
          <a:p>
            <a:r>
              <a:rPr lang="en-US" dirty="0"/>
              <a:t>Training Tesseract</a:t>
            </a:r>
          </a:p>
        </p:txBody>
      </p:sp>
      <p:sp>
        <p:nvSpPr>
          <p:cNvPr id="3" name="Content Placeholder 2">
            <a:extLst>
              <a:ext uri="{FF2B5EF4-FFF2-40B4-BE49-F238E27FC236}">
                <a16:creationId xmlns:a16="http://schemas.microsoft.com/office/drawing/2014/main" id="{2F7AEE04-F3A3-410F-BEF7-52532ED4D987}"/>
              </a:ext>
            </a:extLst>
          </p:cNvPr>
          <p:cNvSpPr>
            <a:spLocks noGrp="1"/>
          </p:cNvSpPr>
          <p:nvPr>
            <p:ph idx="1"/>
          </p:nvPr>
        </p:nvSpPr>
        <p:spPr/>
        <p:txBody>
          <a:bodyPr>
            <a:normAutofit fontScale="85000" lnSpcReduction="20000"/>
          </a:bodyPr>
          <a:lstStyle/>
          <a:p>
            <a:pPr marL="285750" indent="-285750">
              <a:buFontTx/>
              <a:buChar char="-"/>
            </a:pPr>
            <a:r>
              <a:rPr lang="en-US" dirty="0"/>
              <a:t>Dat</a:t>
            </a:r>
            <a:r>
              <a:rPr lang="en-US" altLang="zh-CN" dirty="0"/>
              <a:t>a</a:t>
            </a:r>
            <a:r>
              <a:rPr lang="en-US" dirty="0"/>
              <a:t> Preparation</a:t>
            </a:r>
          </a:p>
          <a:p>
            <a:pPr marL="285750" lvl="4" indent="-285750">
              <a:buFontTx/>
              <a:buChar char="-"/>
            </a:pPr>
            <a:r>
              <a:rPr lang="en-US" dirty="0" err="1"/>
              <a:t>Unicharset</a:t>
            </a:r>
            <a:endParaRPr lang="en-US" dirty="0"/>
          </a:p>
          <a:p>
            <a:pPr marL="285750" lvl="4" indent="-285750">
              <a:buFontTx/>
              <a:buChar char="-"/>
            </a:pPr>
            <a:r>
              <a:rPr lang="en-US" dirty="0"/>
              <a:t>Ground truth file</a:t>
            </a:r>
          </a:p>
          <a:p>
            <a:pPr marL="285750" lvl="4" indent="-285750">
              <a:buFontTx/>
              <a:buChar char="-"/>
            </a:pPr>
            <a:r>
              <a:rPr lang="en-US" dirty="0"/>
              <a:t>Image</a:t>
            </a:r>
          </a:p>
          <a:p>
            <a:pPr marL="285750" lvl="4" indent="-285750">
              <a:buFontTx/>
              <a:buChar char="-"/>
            </a:pPr>
            <a:r>
              <a:rPr lang="en-US" dirty="0"/>
              <a:t>Box File</a:t>
            </a:r>
          </a:p>
          <a:p>
            <a:pPr marL="285750" lvl="4" indent="-285750">
              <a:buFontTx/>
              <a:buChar char="-"/>
            </a:pPr>
            <a:r>
              <a:rPr lang="en-US" dirty="0"/>
              <a:t>*Training for a new font</a:t>
            </a:r>
          </a:p>
          <a:p>
            <a:pPr marL="285750" indent="-285750">
              <a:buFontTx/>
              <a:buChar char="-"/>
            </a:pPr>
            <a:r>
              <a:rPr lang="en-US" dirty="0"/>
              <a:t>Training</a:t>
            </a:r>
          </a:p>
          <a:p>
            <a:pPr marL="285750" lvl="2" indent="-285750">
              <a:buFontTx/>
              <a:buChar char="-"/>
            </a:pPr>
            <a:r>
              <a:rPr lang="en-US" dirty="0"/>
              <a:t>Generate new trained data</a:t>
            </a:r>
          </a:p>
          <a:p>
            <a:pPr marL="285750" lvl="2" indent="-285750">
              <a:buFontTx/>
              <a:buChar char="-"/>
            </a:pPr>
            <a:r>
              <a:rPr lang="en-US" dirty="0"/>
              <a:t>Learning rate, max iterations, target error rate, etc...</a:t>
            </a:r>
          </a:p>
          <a:p>
            <a:pPr marL="285750" indent="-285750">
              <a:buFontTx/>
              <a:buChar char="-"/>
            </a:pPr>
            <a:r>
              <a:rPr lang="en-US" dirty="0"/>
              <a:t>Model Evaluation</a:t>
            </a:r>
          </a:p>
          <a:p>
            <a:pPr marL="285750" lvl="2" indent="-285750">
              <a:buFontTx/>
              <a:buChar char="-"/>
            </a:pPr>
            <a:r>
              <a:rPr lang="en-US" dirty="0"/>
              <a:t>Model check point (best model from training)</a:t>
            </a:r>
          </a:p>
          <a:p>
            <a:pPr marL="285750" lvl="2" indent="-285750">
              <a:buFontTx/>
              <a:buChar char="-"/>
            </a:pPr>
            <a:r>
              <a:rPr lang="en-US" dirty="0"/>
              <a:t>Append best model on new training data to the previous best model </a:t>
            </a:r>
          </a:p>
          <a:p>
            <a:pPr marL="285750" lvl="2" indent="-285750">
              <a:buFontTx/>
              <a:buChar char="-"/>
            </a:pPr>
            <a:r>
              <a:rPr lang="en-US" dirty="0"/>
              <a:t>Get and Visualize CER and WER</a:t>
            </a:r>
          </a:p>
          <a:p>
            <a:pPr marL="285750" lvl="2" indent="-285750">
              <a:buFontTx/>
              <a:buChar char="-"/>
            </a:pPr>
            <a:r>
              <a:rPr lang="en-US" dirty="0"/>
              <a:t>Training</a:t>
            </a:r>
            <a:endParaRPr lang="en-US" b="0" dirty="0"/>
          </a:p>
          <a:p>
            <a:pPr lvl="4" indent="0">
              <a:buNone/>
            </a:pPr>
            <a:endParaRPr lang="en-US" dirty="0"/>
          </a:p>
        </p:txBody>
      </p:sp>
    </p:spTree>
    <p:extLst>
      <p:ext uri="{BB962C8B-B14F-4D97-AF65-F5344CB8AC3E}">
        <p14:creationId xmlns:p14="http://schemas.microsoft.com/office/powerpoint/2010/main" val="1338176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D94B4-C348-4D3D-80CE-5F0F0A204BC8}"/>
              </a:ext>
            </a:extLst>
          </p:cNvPr>
          <p:cNvSpPr>
            <a:spLocks noGrp="1"/>
          </p:cNvSpPr>
          <p:nvPr>
            <p:ph type="title"/>
          </p:nvPr>
        </p:nvSpPr>
        <p:spPr/>
        <p:txBody>
          <a:bodyPr/>
          <a:lstStyle/>
          <a:p>
            <a:r>
              <a:rPr lang="en-US" dirty="0"/>
              <a:t>Unique Character Set</a:t>
            </a:r>
          </a:p>
        </p:txBody>
      </p:sp>
      <p:sp>
        <p:nvSpPr>
          <p:cNvPr id="3" name="Content Placeholder 2">
            <a:extLst>
              <a:ext uri="{FF2B5EF4-FFF2-40B4-BE49-F238E27FC236}">
                <a16:creationId xmlns:a16="http://schemas.microsoft.com/office/drawing/2014/main" id="{F1FF6BAD-DB44-4A40-A000-A0B30000ECD9}"/>
              </a:ext>
            </a:extLst>
          </p:cNvPr>
          <p:cNvSpPr>
            <a:spLocks noGrp="1"/>
          </p:cNvSpPr>
          <p:nvPr>
            <p:ph idx="1"/>
          </p:nvPr>
        </p:nvSpPr>
        <p:spPr/>
        <p:txBody>
          <a:bodyPr/>
          <a:lstStyle/>
          <a:p>
            <a:r>
              <a:rPr lang="en-US" dirty="0"/>
              <a:t>systutorials.com/docs/</a:t>
            </a:r>
            <a:r>
              <a:rPr lang="en-US" dirty="0" err="1"/>
              <a:t>linux</a:t>
            </a:r>
            <a:r>
              <a:rPr lang="en-US" dirty="0"/>
              <a:t>/man/5-unicharset/#:~:text=Tesseract's%20unicharset%20file%20contains%20information,Tesseract%20language%20pack%20(i.e.%20eng.&amp;text=The%20first%20line%20of%20a,of%20unichars%20in%20the%20file.</a:t>
            </a:r>
          </a:p>
        </p:txBody>
      </p:sp>
    </p:spTree>
    <p:extLst>
      <p:ext uri="{BB962C8B-B14F-4D97-AF65-F5344CB8AC3E}">
        <p14:creationId xmlns:p14="http://schemas.microsoft.com/office/powerpoint/2010/main" val="380908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186DD79-F4CA-4DD7-9C78-AC180665F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495508"/>
            <a:ext cx="4426072" cy="4368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CF941B-FC5E-4F2D-9CAA-E4ED3F19974D}"/>
              </a:ext>
            </a:extLst>
          </p:cNvPr>
          <p:cNvSpPr>
            <a:spLocks noGrp="1"/>
          </p:cNvSpPr>
          <p:nvPr>
            <p:ph type="title"/>
          </p:nvPr>
        </p:nvSpPr>
        <p:spPr>
          <a:xfrm>
            <a:off x="642918" y="1952825"/>
            <a:ext cx="3411973" cy="3635693"/>
          </a:xfrm>
        </p:spPr>
        <p:txBody>
          <a:bodyPr>
            <a:normAutofit/>
          </a:bodyPr>
          <a:lstStyle/>
          <a:p>
            <a:pPr>
              <a:lnSpc>
                <a:spcPct val="140000"/>
              </a:lnSpc>
            </a:pPr>
            <a:r>
              <a:rPr lang="en-US" sz="2600" dirty="0">
                <a:solidFill>
                  <a:schemeClr val="bg1"/>
                </a:solidFill>
              </a:rPr>
              <a:t>How does Tesseract’s deep learning engine (LSTM) work?</a:t>
            </a:r>
          </a:p>
        </p:txBody>
      </p:sp>
      <p:sp>
        <p:nvSpPr>
          <p:cNvPr id="12" name="Rectangle 11">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4426072" cy="1514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514475"/>
            <a:ext cx="7765922" cy="43569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01324"/>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51" y="5863306"/>
            <a:ext cx="12192001" cy="99469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80746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510C28-2AAC-488C-AF2F-62BCD0CB446E}"/>
              </a:ext>
            </a:extLst>
          </p:cNvPr>
          <p:cNvSpPr>
            <a:spLocks noGrp="1"/>
          </p:cNvSpPr>
          <p:nvPr>
            <p:ph idx="1"/>
          </p:nvPr>
        </p:nvSpPr>
        <p:spPr>
          <a:xfrm>
            <a:off x="5117909" y="1952825"/>
            <a:ext cx="6431173" cy="3635693"/>
          </a:xfrm>
        </p:spPr>
        <p:txBody>
          <a:bodyPr>
            <a:normAutofit/>
          </a:bodyPr>
          <a:lstStyle/>
          <a:p>
            <a:r>
              <a:rPr lang="en-US" dirty="0" err="1"/>
              <a:t>Trainned</a:t>
            </a:r>
            <a:r>
              <a:rPr lang="en-US" dirty="0"/>
              <a:t> data, box file, ground truth. </a:t>
            </a:r>
          </a:p>
        </p:txBody>
      </p:sp>
    </p:spTree>
    <p:extLst>
      <p:ext uri="{BB962C8B-B14F-4D97-AF65-F5344CB8AC3E}">
        <p14:creationId xmlns:p14="http://schemas.microsoft.com/office/powerpoint/2010/main" val="1061031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57D2-6769-45C4-B847-568D581BCAB9}"/>
              </a:ext>
            </a:extLst>
          </p:cNvPr>
          <p:cNvSpPr>
            <a:spLocks noGrp="1"/>
          </p:cNvSpPr>
          <p:nvPr>
            <p:ph type="title"/>
          </p:nvPr>
        </p:nvSpPr>
        <p:spPr/>
        <p:txBody>
          <a:bodyPr/>
          <a:lstStyle/>
          <a:p>
            <a:r>
              <a:rPr lang="en-US" dirty="0"/>
              <a:t>How does Tesseract Perform on the documents? </a:t>
            </a:r>
          </a:p>
        </p:txBody>
      </p:sp>
      <p:sp>
        <p:nvSpPr>
          <p:cNvPr id="5" name="Content Placeholder 4">
            <a:extLst>
              <a:ext uri="{FF2B5EF4-FFF2-40B4-BE49-F238E27FC236}">
                <a16:creationId xmlns:a16="http://schemas.microsoft.com/office/drawing/2014/main" id="{527718AA-CCEC-4E0D-8284-BDBACE690296}"/>
              </a:ext>
            </a:extLst>
          </p:cNvPr>
          <p:cNvSpPr>
            <a:spLocks noGrp="1"/>
          </p:cNvSpPr>
          <p:nvPr>
            <p:ph idx="1"/>
          </p:nvPr>
        </p:nvSpPr>
        <p:spPr/>
        <p:txBody>
          <a:bodyPr/>
          <a:lstStyle/>
          <a:p>
            <a:pPr marL="285750" indent="-285750">
              <a:buFontTx/>
              <a:buChar char="-"/>
            </a:pPr>
            <a:r>
              <a:rPr lang="en-US" dirty="0"/>
              <a:t>Poor Segmentation because of a lack of row boundaries and noises.</a:t>
            </a:r>
          </a:p>
          <a:p>
            <a:pPr marL="285750" indent="-285750">
              <a:buFontTx/>
              <a:buChar char="-"/>
            </a:pPr>
            <a:r>
              <a:rPr lang="en-US" dirty="0"/>
              <a:t>Potentially poor character segmentation. </a:t>
            </a:r>
          </a:p>
          <a:p>
            <a:r>
              <a:rPr lang="en-US" dirty="0"/>
              <a:t>- Poor Model Accuracy for specific fonts (“Times New Roman”)</a:t>
            </a:r>
          </a:p>
        </p:txBody>
      </p:sp>
    </p:spTree>
    <p:extLst>
      <p:ext uri="{BB962C8B-B14F-4D97-AF65-F5344CB8AC3E}">
        <p14:creationId xmlns:p14="http://schemas.microsoft.com/office/powerpoint/2010/main" val="371906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C3D5-5C00-40AE-BB1E-4FEE4600AF01}"/>
              </a:ext>
            </a:extLst>
          </p:cNvPr>
          <p:cNvSpPr>
            <a:spLocks noGrp="1"/>
          </p:cNvSpPr>
          <p:nvPr>
            <p:ph type="title"/>
          </p:nvPr>
        </p:nvSpPr>
        <p:spPr/>
        <p:txBody>
          <a:bodyPr/>
          <a:lstStyle/>
          <a:p>
            <a:r>
              <a:rPr lang="en-US" dirty="0"/>
              <a:t>Model Evaluation Metrics</a:t>
            </a:r>
          </a:p>
        </p:txBody>
      </p:sp>
      <p:sp>
        <p:nvSpPr>
          <p:cNvPr id="3" name="Content Placeholder 2">
            <a:extLst>
              <a:ext uri="{FF2B5EF4-FFF2-40B4-BE49-F238E27FC236}">
                <a16:creationId xmlns:a16="http://schemas.microsoft.com/office/drawing/2014/main" id="{9D0479FB-4E32-4BBD-B4B1-886CC8982265}"/>
              </a:ext>
            </a:extLst>
          </p:cNvPr>
          <p:cNvSpPr>
            <a:spLocks noGrp="1"/>
          </p:cNvSpPr>
          <p:nvPr>
            <p:ph idx="1"/>
          </p:nvPr>
        </p:nvSpPr>
        <p:spPr/>
        <p:txBody>
          <a:bodyPr/>
          <a:lstStyle/>
          <a:p>
            <a:r>
              <a:rPr lang="en-US" dirty="0"/>
              <a:t>CER – Character Error Rate</a:t>
            </a:r>
          </a:p>
          <a:p>
            <a:r>
              <a:rPr lang="en-US" dirty="0"/>
              <a:t>WER – Word Error Rate</a:t>
            </a:r>
          </a:p>
          <a:p>
            <a:endParaRPr lang="en-US" dirty="0"/>
          </a:p>
          <a:p>
            <a:r>
              <a:rPr lang="en-US" dirty="0"/>
              <a:t>The default error rate by tesseract on Times New Roman is CER = 0.14% and WER = 0.57%.</a:t>
            </a:r>
          </a:p>
        </p:txBody>
      </p:sp>
    </p:spTree>
    <p:extLst>
      <p:ext uri="{BB962C8B-B14F-4D97-AF65-F5344CB8AC3E}">
        <p14:creationId xmlns:p14="http://schemas.microsoft.com/office/powerpoint/2010/main" val="541437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57D2-6769-45C4-B847-568D581BCAB9}"/>
              </a:ext>
            </a:extLst>
          </p:cNvPr>
          <p:cNvSpPr>
            <a:spLocks noGrp="1"/>
          </p:cNvSpPr>
          <p:nvPr>
            <p:ph type="title"/>
          </p:nvPr>
        </p:nvSpPr>
        <p:spPr/>
        <p:txBody>
          <a:bodyPr/>
          <a:lstStyle/>
          <a:p>
            <a:r>
              <a:rPr lang="en-US" dirty="0"/>
              <a:t>How does Tesseract Perform on the documents? </a:t>
            </a:r>
          </a:p>
        </p:txBody>
      </p:sp>
      <p:pic>
        <p:nvPicPr>
          <p:cNvPr id="4" name="Content Placeholder 3" descr="Table, schematic&#10;&#10;Description automatically generated">
            <a:extLst>
              <a:ext uri="{FF2B5EF4-FFF2-40B4-BE49-F238E27FC236}">
                <a16:creationId xmlns:a16="http://schemas.microsoft.com/office/drawing/2014/main" id="{2780C3E0-0ADF-4F49-8D90-B4343B9ED77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070" r="-3" b="3534"/>
          <a:stretch/>
        </p:blipFill>
        <p:spPr>
          <a:xfrm>
            <a:off x="6312841" y="704850"/>
            <a:ext cx="4300243" cy="5197475"/>
          </a:xfrm>
          <a:prstGeom prst="rect">
            <a:avLst/>
          </a:prstGeom>
        </p:spPr>
      </p:pic>
    </p:spTree>
    <p:extLst>
      <p:ext uri="{BB962C8B-B14F-4D97-AF65-F5344CB8AC3E}">
        <p14:creationId xmlns:p14="http://schemas.microsoft.com/office/powerpoint/2010/main" val="1716892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6C3C5-E81A-40F8-B0A4-6474E9712018}"/>
              </a:ext>
            </a:extLst>
          </p:cNvPr>
          <p:cNvSpPr>
            <a:spLocks noGrp="1"/>
          </p:cNvSpPr>
          <p:nvPr>
            <p:ph type="title"/>
          </p:nvPr>
        </p:nvSpPr>
        <p:spPr>
          <a:xfrm>
            <a:off x="642938" y="704850"/>
            <a:ext cx="3411537" cy="5197475"/>
          </a:xfrm>
        </p:spPr>
        <p:txBody>
          <a:bodyPr/>
          <a:lstStyle/>
          <a:p>
            <a:r>
              <a:rPr lang="en-US"/>
              <a:t>Plan</a:t>
            </a:r>
            <a:endParaRPr lang="en-US" dirty="0"/>
          </a:p>
        </p:txBody>
      </p:sp>
      <p:sp>
        <p:nvSpPr>
          <p:cNvPr id="3" name="Content Placeholder 2">
            <a:extLst>
              <a:ext uri="{FF2B5EF4-FFF2-40B4-BE49-F238E27FC236}">
                <a16:creationId xmlns:a16="http://schemas.microsoft.com/office/drawing/2014/main" id="{DFD3C14C-76AC-4977-8D01-FC0B4ECA54A8}"/>
              </a:ext>
            </a:extLst>
          </p:cNvPr>
          <p:cNvSpPr>
            <a:spLocks noGrp="1"/>
          </p:cNvSpPr>
          <p:nvPr>
            <p:ph idx="1"/>
          </p:nvPr>
        </p:nvSpPr>
        <p:spPr>
          <a:xfrm>
            <a:off x="5376671" y="705113"/>
            <a:ext cx="6172412" cy="5197497"/>
          </a:xfrm>
        </p:spPr>
        <p:txBody>
          <a:bodyPr/>
          <a:lstStyle/>
          <a:p>
            <a:r>
              <a:rPr lang="en-US" dirty="0"/>
              <a:t>Use real test pages and </a:t>
            </a:r>
            <a:r>
              <a:rPr lang="en-US" dirty="0" err="1"/>
              <a:t>gt</a:t>
            </a:r>
            <a:r>
              <a:rPr lang="en-US" dirty="0"/>
              <a:t> on tesseract engine. Generate test results. </a:t>
            </a:r>
          </a:p>
          <a:p>
            <a:r>
              <a:rPr lang="en-US" dirty="0"/>
              <a:t>Understand the property of tesseract character segmentation. </a:t>
            </a:r>
          </a:p>
          <a:p>
            <a:r>
              <a:rPr lang="en-US" dirty="0"/>
              <a:t>Learn CNN and LSTM for OCR. </a:t>
            </a:r>
          </a:p>
        </p:txBody>
      </p:sp>
    </p:spTree>
    <p:extLst>
      <p:ext uri="{BB962C8B-B14F-4D97-AF65-F5344CB8AC3E}">
        <p14:creationId xmlns:p14="http://schemas.microsoft.com/office/powerpoint/2010/main" val="4158411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6C3C5-E81A-40F8-B0A4-6474E9712018}"/>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Proposed Solutions</a:t>
            </a:r>
          </a:p>
        </p:txBody>
      </p:sp>
      <p:sp>
        <p:nvSpPr>
          <p:cNvPr id="15" name="Rectangle 1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6ACE1B9-E561-412B-A289-908500166235}"/>
              </a:ext>
            </a:extLst>
          </p:cNvPr>
          <p:cNvGraphicFramePr>
            <a:graphicFrameLocks noGrp="1"/>
          </p:cNvGraphicFramePr>
          <p:nvPr>
            <p:ph idx="1"/>
            <p:extLst>
              <p:ext uri="{D42A27DB-BD31-4B8C-83A1-F6EECF244321}">
                <p14:modId xmlns:p14="http://schemas.microsoft.com/office/powerpoint/2010/main" val="38801354"/>
              </p:ext>
            </p:extLst>
          </p:nvPr>
        </p:nvGraphicFramePr>
        <p:xfrm>
          <a:off x="1713976" y="2463282"/>
          <a:ext cx="9835087" cy="3782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3376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B25EE7-1470-4796-A0F7-BC1C97168748}"/>
              </a:ext>
            </a:extLst>
          </p:cNvPr>
          <p:cNvSpPr>
            <a:spLocks noGrp="1"/>
          </p:cNvSpPr>
          <p:nvPr>
            <p:ph type="title"/>
          </p:nvPr>
        </p:nvSpPr>
        <p:spPr>
          <a:xfrm>
            <a:off x="1434622" y="1113327"/>
            <a:ext cx="4862811" cy="2019488"/>
          </a:xfrm>
        </p:spPr>
        <p:txBody>
          <a:bodyPr>
            <a:normAutofit/>
          </a:bodyPr>
          <a:lstStyle/>
          <a:p>
            <a:r>
              <a:rPr lang="en-US" dirty="0">
                <a:solidFill>
                  <a:schemeClr val="bg1"/>
                </a:solidFill>
              </a:rPr>
              <a:t>Problem Introduction</a:t>
            </a:r>
          </a:p>
        </p:txBody>
      </p:sp>
      <p:sp>
        <p:nvSpPr>
          <p:cNvPr id="20" name="Rectangle 19">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106602F8-19DB-43D0-BF4B-E191268FD11E}"/>
              </a:ext>
            </a:extLst>
          </p:cNvPr>
          <p:cNvSpPr>
            <a:spLocks noGrp="1"/>
          </p:cNvSpPr>
          <p:nvPr>
            <p:ph idx="1"/>
          </p:nvPr>
        </p:nvSpPr>
        <p:spPr>
          <a:xfrm>
            <a:off x="1434622" y="3707541"/>
            <a:ext cx="5117253" cy="2845177"/>
          </a:xfrm>
        </p:spPr>
        <p:txBody>
          <a:bodyPr anchor="t">
            <a:normAutofit fontScale="47500" lnSpcReduction="20000"/>
          </a:bodyPr>
          <a:lstStyle/>
          <a:p>
            <a:r>
              <a:rPr lang="en-US" dirty="0"/>
              <a:t>	Historians have a hard time extracting large amounts of data from raw scans. Especially from historical tables which commercial for which commercial software are not designed. </a:t>
            </a:r>
          </a:p>
          <a:p>
            <a:r>
              <a:rPr lang="en-US" dirty="0"/>
              <a:t>	Linking different historical sources requires very high accuracy of picture-to-data-frame recognition.</a:t>
            </a:r>
          </a:p>
          <a:p>
            <a:r>
              <a:rPr lang="en-US" dirty="0"/>
              <a:t>	I found a very interesting large dataset that requires an improvement on such software. This project is designed to handle tens of thousands of raw scans as shown in the picture on the right side. </a:t>
            </a:r>
          </a:p>
          <a:p>
            <a:r>
              <a:rPr lang="en-US" dirty="0"/>
              <a:t>	The alternative to this solution is manual input by typists, which is costly, inaccurate and often-time yields unknown or stringent mistakes that are hard to correct. </a:t>
            </a:r>
          </a:p>
        </p:txBody>
      </p:sp>
      <p:sp>
        <p:nvSpPr>
          <p:cNvPr id="30" name="Rectangle 29">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Table&#10;&#10;Description automatically generated">
            <a:extLst>
              <a:ext uri="{FF2B5EF4-FFF2-40B4-BE49-F238E27FC236}">
                <a16:creationId xmlns:a16="http://schemas.microsoft.com/office/drawing/2014/main" id="{BF6F2C53-10A2-4EAC-83C4-77F936051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569" y="308997"/>
            <a:ext cx="4362798" cy="5647636"/>
          </a:xfrm>
          <a:prstGeom prst="rect">
            <a:avLst/>
          </a:prstGeom>
        </p:spPr>
      </p:pic>
    </p:spTree>
    <p:extLst>
      <p:ext uri="{BB962C8B-B14F-4D97-AF65-F5344CB8AC3E}">
        <p14:creationId xmlns:p14="http://schemas.microsoft.com/office/powerpoint/2010/main" val="1855310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A66B-B412-4AF2-8280-5EC8CB1A938A}"/>
              </a:ext>
            </a:extLst>
          </p:cNvPr>
          <p:cNvSpPr>
            <a:spLocks noGrp="1"/>
          </p:cNvSpPr>
          <p:nvPr>
            <p:ph type="title"/>
          </p:nvPr>
        </p:nvSpPr>
        <p:spPr/>
        <p:txBody>
          <a:bodyPr/>
          <a:lstStyle/>
          <a:p>
            <a:r>
              <a:rPr lang="en-US" dirty="0"/>
              <a:t>Proposed Solutions</a:t>
            </a:r>
          </a:p>
        </p:txBody>
      </p:sp>
      <p:sp>
        <p:nvSpPr>
          <p:cNvPr id="3" name="Content Placeholder 2">
            <a:extLst>
              <a:ext uri="{FF2B5EF4-FFF2-40B4-BE49-F238E27FC236}">
                <a16:creationId xmlns:a16="http://schemas.microsoft.com/office/drawing/2014/main" id="{A6F8B7D1-583C-44BC-A217-BBE72262955D}"/>
              </a:ext>
            </a:extLst>
          </p:cNvPr>
          <p:cNvSpPr>
            <a:spLocks noGrp="1"/>
          </p:cNvSpPr>
          <p:nvPr>
            <p:ph idx="1"/>
          </p:nvPr>
        </p:nvSpPr>
        <p:spPr/>
        <p:txBody>
          <a:bodyPr>
            <a:normAutofit fontScale="77500" lnSpcReduction="20000"/>
          </a:bodyPr>
          <a:lstStyle/>
          <a:p>
            <a:r>
              <a:rPr lang="en-US" dirty="0"/>
              <a:t>Page Layout Analysis</a:t>
            </a:r>
          </a:p>
          <a:p>
            <a:pPr lvl="1"/>
            <a:r>
              <a:rPr lang="en-US" dirty="0"/>
              <a:t>1. Page Layout Detection</a:t>
            </a:r>
          </a:p>
          <a:p>
            <a:pPr lvl="1"/>
            <a:r>
              <a:rPr lang="en-US" dirty="0"/>
              <a:t>2. Customized Page Segmentation</a:t>
            </a:r>
          </a:p>
          <a:p>
            <a:pPr lvl="1"/>
            <a:r>
              <a:rPr lang="en-US" dirty="0"/>
              <a:t>3. Improve Character Segmentation</a:t>
            </a:r>
          </a:p>
          <a:p>
            <a:r>
              <a:rPr lang="en-US" dirty="0"/>
              <a:t>OCR</a:t>
            </a:r>
          </a:p>
          <a:p>
            <a:pPr marL="342900" lvl="1" indent="-342900">
              <a:buAutoNum type="arabicPeriod"/>
            </a:pPr>
            <a:r>
              <a:rPr lang="en-US" dirty="0"/>
              <a:t>Increase Preference in Finding Dictionary Words</a:t>
            </a:r>
          </a:p>
          <a:p>
            <a:pPr marL="342900" lvl="2" indent="-342900"/>
            <a:r>
              <a:rPr lang="en-US" dirty="0"/>
              <a:t>Perhaps building a single classifier for each column based on preferred dictionary (first name, last name, state, county, State), for geographical names it should be very useful. </a:t>
            </a:r>
          </a:p>
          <a:p>
            <a:pPr marL="342900" lvl="1" indent="-342900">
              <a:buAutoNum type="arabicPeriod"/>
            </a:pPr>
            <a:r>
              <a:rPr lang="en-US" dirty="0"/>
              <a:t>Limit Output Base According to Column Content</a:t>
            </a:r>
          </a:p>
          <a:p>
            <a:r>
              <a:rPr lang="en-US" dirty="0"/>
              <a:t>NLP Post Process</a:t>
            </a:r>
          </a:p>
          <a:p>
            <a:pPr marL="342900" lvl="1" indent="-342900">
              <a:buAutoNum type="arabicPeriod"/>
            </a:pPr>
            <a:r>
              <a:rPr lang="en-US" dirty="0"/>
              <a:t>Simple Fuzzy Matching (Matching Efficiency increased by a hash table, etc.)</a:t>
            </a:r>
          </a:p>
          <a:p>
            <a:pPr marL="342900" lvl="1" indent="-342900">
              <a:buAutoNum type="arabicPeriod"/>
            </a:pPr>
            <a:r>
              <a:rPr lang="en-US" dirty="0"/>
              <a:t>Build a classifier that classify preferentially according to dictionary content.</a:t>
            </a:r>
          </a:p>
        </p:txBody>
      </p:sp>
    </p:spTree>
    <p:extLst>
      <p:ext uri="{BB962C8B-B14F-4D97-AF65-F5344CB8AC3E}">
        <p14:creationId xmlns:p14="http://schemas.microsoft.com/office/powerpoint/2010/main" val="1550691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5FA1CC-7A44-4EEC-9C47-D120A5D1104A}"/>
              </a:ext>
            </a:extLst>
          </p:cNvPr>
          <p:cNvSpPr>
            <a:spLocks noGrp="1"/>
          </p:cNvSpPr>
          <p:nvPr>
            <p:ph type="title"/>
          </p:nvPr>
        </p:nvSpPr>
        <p:spPr>
          <a:xfrm>
            <a:off x="1535372" y="4872251"/>
            <a:ext cx="10013709" cy="1030360"/>
          </a:xfrm>
        </p:spPr>
        <p:txBody>
          <a:bodyPr>
            <a:normAutofit/>
          </a:bodyPr>
          <a:lstStyle/>
          <a:p>
            <a:r>
              <a:rPr lang="en-US" sz="3300" dirty="0">
                <a:solidFill>
                  <a:schemeClr val="bg1"/>
                </a:solidFill>
              </a:rPr>
              <a:t>What is Tesseract and how does it work? </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534D07-B386-4648-9A93-63711E2EE776}"/>
              </a:ext>
            </a:extLst>
          </p:cNvPr>
          <p:cNvSpPr>
            <a:spLocks noGrp="1"/>
          </p:cNvSpPr>
          <p:nvPr>
            <p:ph idx="1"/>
          </p:nvPr>
        </p:nvSpPr>
        <p:spPr>
          <a:xfrm>
            <a:off x="1535372" y="705114"/>
            <a:ext cx="9935571" cy="3703114"/>
          </a:xfrm>
        </p:spPr>
        <p:txBody>
          <a:bodyPr>
            <a:normAutofit/>
          </a:bodyPr>
          <a:lstStyle/>
          <a:p>
            <a:r>
              <a:rPr lang="en-US" dirty="0"/>
              <a:t>Tesseract is an optical character recognition software initially maintained by HP in the 1990s, later open-sourced and now maintained by Google.</a:t>
            </a:r>
          </a:p>
        </p:txBody>
      </p:sp>
    </p:spTree>
    <p:extLst>
      <p:ext uri="{BB962C8B-B14F-4D97-AF65-F5344CB8AC3E}">
        <p14:creationId xmlns:p14="http://schemas.microsoft.com/office/powerpoint/2010/main" val="243842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 schematic&#10;&#10;Description automatically generated">
            <a:extLst>
              <a:ext uri="{FF2B5EF4-FFF2-40B4-BE49-F238E27FC236}">
                <a16:creationId xmlns:a16="http://schemas.microsoft.com/office/drawing/2014/main" id="{0591CE77-19B5-45B7-A978-8C32AFECC81D}"/>
              </a:ext>
            </a:extLst>
          </p:cNvPr>
          <p:cNvPicPr>
            <a:picLocks noChangeAspect="1"/>
          </p:cNvPicPr>
          <p:nvPr/>
        </p:nvPicPr>
        <p:blipFill rotWithShape="1">
          <a:blip r:embed="rId3">
            <a:extLst>
              <a:ext uri="{28A0092B-C50C-407E-A947-70E740481C1C}">
                <a14:useLocalDpi xmlns:a14="http://schemas.microsoft.com/office/drawing/2010/main" val="0"/>
              </a:ext>
            </a:extLst>
          </a:blip>
          <a:srcRect t="3070" r="-3" b="3534"/>
          <a:stretch/>
        </p:blipFill>
        <p:spPr>
          <a:xfrm>
            <a:off x="20" y="719747"/>
            <a:ext cx="4458058" cy="5389675"/>
          </a:xfrm>
          <a:prstGeom prst="rect">
            <a:avLst/>
          </a:prstGeom>
        </p:spPr>
      </p:pic>
      <p:sp>
        <p:nvSpPr>
          <p:cNvPr id="32" name="Rectangle 31">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6E19A-E7E0-4150-98EE-FDB05D85C5CF}"/>
              </a:ext>
            </a:extLst>
          </p:cNvPr>
          <p:cNvSpPr>
            <a:spLocks noGrp="1"/>
          </p:cNvSpPr>
          <p:nvPr>
            <p:ph type="title"/>
          </p:nvPr>
        </p:nvSpPr>
        <p:spPr>
          <a:xfrm>
            <a:off x="4919472" y="1056362"/>
            <a:ext cx="6627226" cy="1154102"/>
          </a:xfrm>
        </p:spPr>
        <p:txBody>
          <a:bodyPr>
            <a:normAutofit fontScale="90000"/>
          </a:bodyPr>
          <a:lstStyle/>
          <a:p>
            <a:r>
              <a:rPr lang="en-US" sz="3300" dirty="0"/>
              <a:t>How does Tesseract (or OCR in general) Work? </a:t>
            </a:r>
          </a:p>
        </p:txBody>
      </p:sp>
      <p:sp>
        <p:nvSpPr>
          <p:cNvPr id="36" name="Rectangle 3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32BDC2F9-4B3F-4A83-9200-0D2E0C8B5190}"/>
              </a:ext>
            </a:extLst>
          </p:cNvPr>
          <p:cNvGraphicFramePr>
            <a:graphicFrameLocks noGrp="1"/>
          </p:cNvGraphicFramePr>
          <p:nvPr>
            <p:ph idx="1"/>
            <p:extLst>
              <p:ext uri="{D42A27DB-BD31-4B8C-83A1-F6EECF244321}">
                <p14:modId xmlns:p14="http://schemas.microsoft.com/office/powerpoint/2010/main" val="3009630789"/>
              </p:ext>
            </p:extLst>
          </p:nvPr>
        </p:nvGraphicFramePr>
        <p:xfrm>
          <a:off x="4921857" y="2268656"/>
          <a:ext cx="6627226" cy="3505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426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33">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4D5BA-EBD5-4759-90EA-7F6A2A933AE6}"/>
              </a:ext>
            </a:extLst>
          </p:cNvPr>
          <p:cNvSpPr>
            <a:spLocks noGrp="1"/>
          </p:cNvSpPr>
          <p:nvPr>
            <p:ph type="title"/>
          </p:nvPr>
        </p:nvSpPr>
        <p:spPr>
          <a:xfrm>
            <a:off x="642937" y="704827"/>
            <a:ext cx="3411973" cy="5197498"/>
          </a:xfrm>
        </p:spPr>
        <p:txBody>
          <a:bodyPr>
            <a:normAutofit/>
          </a:bodyPr>
          <a:lstStyle/>
          <a:p>
            <a:r>
              <a:rPr lang="en-US" sz="3300"/>
              <a:t>Tesseract Architecture</a:t>
            </a:r>
          </a:p>
        </p:txBody>
      </p:sp>
      <p:graphicFrame>
        <p:nvGraphicFramePr>
          <p:cNvPr id="8" name="Diagram 7">
            <a:extLst>
              <a:ext uri="{FF2B5EF4-FFF2-40B4-BE49-F238E27FC236}">
                <a16:creationId xmlns:a16="http://schemas.microsoft.com/office/drawing/2014/main" id="{0AB87B55-F7C8-4D1B-931C-A2A8021D3C6D}"/>
              </a:ext>
            </a:extLst>
          </p:cNvPr>
          <p:cNvGraphicFramePr/>
          <p:nvPr>
            <p:extLst>
              <p:ext uri="{D42A27DB-BD31-4B8C-83A1-F6EECF244321}">
                <p14:modId xmlns:p14="http://schemas.microsoft.com/office/powerpoint/2010/main" val="2517963426"/>
              </p:ext>
            </p:extLst>
          </p:nvPr>
        </p:nvGraphicFramePr>
        <p:xfrm>
          <a:off x="4668817" y="60944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781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97B06-B45B-4739-A2E4-3197812E282F}"/>
              </a:ext>
            </a:extLst>
          </p:cNvPr>
          <p:cNvSpPr>
            <a:spLocks noGrp="1"/>
          </p:cNvSpPr>
          <p:nvPr>
            <p:ph type="title"/>
          </p:nvPr>
        </p:nvSpPr>
        <p:spPr>
          <a:xfrm>
            <a:off x="1535371" y="1044054"/>
            <a:ext cx="10013709" cy="1030360"/>
          </a:xfrm>
        </p:spPr>
        <p:txBody>
          <a:bodyPr>
            <a:normAutofit/>
          </a:bodyPr>
          <a:lstStyle/>
          <a:p>
            <a:r>
              <a:rPr lang="en-US">
                <a:solidFill>
                  <a:schemeClr val="bg1"/>
                </a:solidFill>
              </a:rPr>
              <a:t>Page Layout Analysis</a:t>
            </a:r>
          </a:p>
        </p:txBody>
      </p:sp>
      <p:sp>
        <p:nvSpPr>
          <p:cNvPr id="19" name="Rectangle 18">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Diagram 7">
            <a:extLst>
              <a:ext uri="{FF2B5EF4-FFF2-40B4-BE49-F238E27FC236}">
                <a16:creationId xmlns:a16="http://schemas.microsoft.com/office/drawing/2014/main" id="{C3ED8122-26E4-497F-A370-353F60E62E75}"/>
              </a:ext>
            </a:extLst>
          </p:cNvPr>
          <p:cNvGraphicFramePr/>
          <p:nvPr>
            <p:extLst>
              <p:ext uri="{D42A27DB-BD31-4B8C-83A1-F6EECF244321}">
                <p14:modId xmlns:p14="http://schemas.microsoft.com/office/powerpoint/2010/main" val="3503426196"/>
              </p:ext>
            </p:extLst>
          </p:nvPr>
        </p:nvGraphicFramePr>
        <p:xfrm>
          <a:off x="1713977" y="2887824"/>
          <a:ext cx="4042711" cy="946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02BE60C3-5C64-4409-8009-9E8D377993B6}"/>
              </a:ext>
            </a:extLst>
          </p:cNvPr>
          <p:cNvPicPr>
            <a:picLocks noChangeAspect="1"/>
          </p:cNvPicPr>
          <p:nvPr/>
        </p:nvPicPr>
        <p:blipFill>
          <a:blip r:embed="rId8"/>
          <a:stretch>
            <a:fillRect/>
          </a:stretch>
        </p:blipFill>
        <p:spPr>
          <a:xfrm>
            <a:off x="1893771" y="4080388"/>
            <a:ext cx="3683122" cy="2248986"/>
          </a:xfrm>
          <a:prstGeom prst="rect">
            <a:avLst/>
          </a:prstGeom>
        </p:spPr>
      </p:pic>
      <p:graphicFrame>
        <p:nvGraphicFramePr>
          <p:cNvPr id="22" name="Diagram 21">
            <a:extLst>
              <a:ext uri="{FF2B5EF4-FFF2-40B4-BE49-F238E27FC236}">
                <a16:creationId xmlns:a16="http://schemas.microsoft.com/office/drawing/2014/main" id="{C24255FB-A757-487F-8018-B1497F29EA98}"/>
              </a:ext>
            </a:extLst>
          </p:cNvPr>
          <p:cNvGraphicFramePr/>
          <p:nvPr>
            <p:extLst>
              <p:ext uri="{D42A27DB-BD31-4B8C-83A1-F6EECF244321}">
                <p14:modId xmlns:p14="http://schemas.microsoft.com/office/powerpoint/2010/main" val="1514195923"/>
              </p:ext>
            </p:extLst>
          </p:nvPr>
        </p:nvGraphicFramePr>
        <p:xfrm>
          <a:off x="7035536" y="2887823"/>
          <a:ext cx="4042711" cy="94675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3" name="Picture 22">
            <a:extLst>
              <a:ext uri="{FF2B5EF4-FFF2-40B4-BE49-F238E27FC236}">
                <a16:creationId xmlns:a16="http://schemas.microsoft.com/office/drawing/2014/main" id="{2C4FDA88-9F3F-414A-997C-BD9D2796675A}"/>
              </a:ext>
            </a:extLst>
          </p:cNvPr>
          <p:cNvPicPr>
            <a:picLocks noChangeAspect="1"/>
          </p:cNvPicPr>
          <p:nvPr/>
        </p:nvPicPr>
        <p:blipFill>
          <a:blip r:embed="rId14"/>
          <a:stretch>
            <a:fillRect/>
          </a:stretch>
        </p:blipFill>
        <p:spPr>
          <a:xfrm>
            <a:off x="7199469" y="4080388"/>
            <a:ext cx="3714843" cy="2248986"/>
          </a:xfrm>
          <a:prstGeom prst="rect">
            <a:avLst/>
          </a:prstGeom>
        </p:spPr>
      </p:pic>
      <p:sp>
        <p:nvSpPr>
          <p:cNvPr id="3" name="TextBox 2">
            <a:extLst>
              <a:ext uri="{FF2B5EF4-FFF2-40B4-BE49-F238E27FC236}">
                <a16:creationId xmlns:a16="http://schemas.microsoft.com/office/drawing/2014/main" id="{240520BC-FA94-4321-A807-83C54E9AB582}"/>
              </a:ext>
            </a:extLst>
          </p:cNvPr>
          <p:cNvSpPr txBox="1"/>
          <p:nvPr/>
        </p:nvSpPr>
        <p:spPr>
          <a:xfrm>
            <a:off x="2421808" y="2490590"/>
            <a:ext cx="3262694" cy="369332"/>
          </a:xfrm>
          <a:prstGeom prst="rect">
            <a:avLst/>
          </a:prstGeom>
          <a:noFill/>
        </p:spPr>
        <p:txBody>
          <a:bodyPr wrap="square" rtlCol="0">
            <a:spAutoFit/>
          </a:bodyPr>
          <a:lstStyle/>
          <a:p>
            <a:r>
              <a:rPr lang="en-US" dirty="0"/>
              <a:t>Bottom-up Approach</a:t>
            </a:r>
          </a:p>
        </p:txBody>
      </p:sp>
      <p:sp>
        <p:nvSpPr>
          <p:cNvPr id="24" name="TextBox 23">
            <a:extLst>
              <a:ext uri="{FF2B5EF4-FFF2-40B4-BE49-F238E27FC236}">
                <a16:creationId xmlns:a16="http://schemas.microsoft.com/office/drawing/2014/main" id="{8C40C410-167A-464D-A410-72B46A78BF54}"/>
              </a:ext>
            </a:extLst>
          </p:cNvPr>
          <p:cNvSpPr txBox="1"/>
          <p:nvPr/>
        </p:nvSpPr>
        <p:spPr>
          <a:xfrm>
            <a:off x="7847556" y="2518489"/>
            <a:ext cx="3262694" cy="369332"/>
          </a:xfrm>
          <a:prstGeom prst="rect">
            <a:avLst/>
          </a:prstGeom>
          <a:noFill/>
        </p:spPr>
        <p:txBody>
          <a:bodyPr wrap="square" rtlCol="0">
            <a:spAutoFit/>
          </a:bodyPr>
          <a:lstStyle/>
          <a:p>
            <a:r>
              <a:rPr lang="en-US" dirty="0"/>
              <a:t>Top-down Approach</a:t>
            </a:r>
          </a:p>
        </p:txBody>
      </p:sp>
    </p:spTree>
    <p:extLst>
      <p:ext uri="{BB962C8B-B14F-4D97-AF65-F5344CB8AC3E}">
        <p14:creationId xmlns:p14="http://schemas.microsoft.com/office/powerpoint/2010/main" val="3032898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A74DF-869D-4B3B-9582-EC5EA277ADEA}"/>
              </a:ext>
            </a:extLst>
          </p:cNvPr>
          <p:cNvSpPr>
            <a:spLocks noGrp="1"/>
          </p:cNvSpPr>
          <p:nvPr>
            <p:ph type="title"/>
          </p:nvPr>
        </p:nvSpPr>
        <p:spPr/>
        <p:txBody>
          <a:bodyPr/>
          <a:lstStyle/>
          <a:p>
            <a:r>
              <a:rPr lang="en-US" dirty="0"/>
              <a:t>Using LSTM in OCR</a:t>
            </a:r>
          </a:p>
        </p:txBody>
      </p:sp>
      <p:pic>
        <p:nvPicPr>
          <p:cNvPr id="1026" name="Picture 2">
            <a:extLst>
              <a:ext uri="{FF2B5EF4-FFF2-40B4-BE49-F238E27FC236}">
                <a16:creationId xmlns:a16="http://schemas.microsoft.com/office/drawing/2014/main" id="{43C2BC61-F904-4525-86B7-4AE7D24B3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123" y="596858"/>
            <a:ext cx="4694013" cy="566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656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B934A-207D-48C4-A523-92EEDF25B49E}"/>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D2ECAEFD-236E-469C-90D2-02EEDAB25A03}"/>
              </a:ext>
            </a:extLst>
          </p:cNvPr>
          <p:cNvSpPr>
            <a:spLocks noGrp="1"/>
          </p:cNvSpPr>
          <p:nvPr>
            <p:ph idx="1"/>
          </p:nvPr>
        </p:nvSpPr>
        <p:spPr/>
        <p:txBody>
          <a:bodyPr>
            <a:normAutofit fontScale="85000" lnSpcReduction="10000"/>
          </a:bodyPr>
          <a:lstStyle/>
          <a:p>
            <a:r>
              <a:rPr lang="en-US" dirty="0"/>
              <a:t>Visualized Tesseract Architecture</a:t>
            </a:r>
          </a:p>
          <a:p>
            <a:r>
              <a:rPr lang="en-US" dirty="0">
                <a:hlinkClick r:id="rId2"/>
              </a:rPr>
              <a:t>https://limitlessdatascience.wordpress.com/2019/07/01/tesseract-4-0-intro-installation/</a:t>
            </a:r>
            <a:endParaRPr lang="en-US" dirty="0"/>
          </a:p>
          <a:p>
            <a:r>
              <a:rPr lang="en-US" dirty="0"/>
              <a:t>How does Tesseract use LSTM</a:t>
            </a:r>
          </a:p>
          <a:p>
            <a:r>
              <a:rPr lang="en-US" dirty="0">
                <a:hlinkClick r:id="rId3"/>
              </a:rPr>
              <a:t>https://github.com/tesseract-ocr/docs/blob/master/das_tutorial2016/6ModernizationEfforts.pdf\</a:t>
            </a:r>
            <a:endParaRPr lang="en-US" dirty="0"/>
          </a:p>
          <a:p>
            <a:r>
              <a:rPr lang="en-US" dirty="0">
                <a:hlinkClick r:id="rId4"/>
              </a:rPr>
              <a:t>https://nanonets.com/blog/ocr-with-tesseract/</a:t>
            </a:r>
            <a:endParaRPr lang="en-US" dirty="0"/>
          </a:p>
          <a:p>
            <a:endParaRPr lang="en-US" dirty="0"/>
          </a:p>
          <a:p>
            <a:r>
              <a:rPr lang="en-US" dirty="0"/>
              <a:t>How LSTM work for OCR</a:t>
            </a:r>
          </a:p>
          <a:p>
            <a:r>
              <a:rPr lang="en-US" dirty="0">
                <a:hlinkClick r:id="rId5"/>
              </a:rPr>
              <a:t>https://towardsdatascience.com/a-gentle-introduction-to-ocr-ee1469a201aa</a:t>
            </a:r>
            <a:endParaRPr lang="en-US" dirty="0"/>
          </a:p>
          <a:p>
            <a:endParaRPr lang="en-US" dirty="0"/>
          </a:p>
        </p:txBody>
      </p:sp>
    </p:spTree>
    <p:extLst>
      <p:ext uri="{BB962C8B-B14F-4D97-AF65-F5344CB8AC3E}">
        <p14:creationId xmlns:p14="http://schemas.microsoft.com/office/powerpoint/2010/main" val="156281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04AF76-E1F7-4B51-ACC9-C65E1E061CFE}"/>
              </a:ext>
            </a:extLst>
          </p:cNvPr>
          <p:cNvSpPr>
            <a:spLocks noGrp="1"/>
          </p:cNvSpPr>
          <p:nvPr>
            <p:ph type="title"/>
          </p:nvPr>
        </p:nvSpPr>
        <p:spPr>
          <a:xfrm>
            <a:off x="642918" y="1072110"/>
            <a:ext cx="3611029" cy="1862345"/>
          </a:xfrm>
        </p:spPr>
        <p:txBody>
          <a:bodyPr>
            <a:noAutofit/>
          </a:bodyPr>
          <a:lstStyle/>
          <a:p>
            <a:r>
              <a:rPr lang="en-US" sz="2400" dirty="0"/>
              <a:t>Page Segmentation Solutions</a:t>
            </a:r>
          </a:p>
        </p:txBody>
      </p:sp>
      <p:sp>
        <p:nvSpPr>
          <p:cNvPr id="22" name="Rectangle 21">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D8F9161D-58CD-4D71-8204-2E5FA4ACBAF7}"/>
              </a:ext>
            </a:extLst>
          </p:cNvPr>
          <p:cNvPicPr>
            <a:picLocks noChangeAspect="1"/>
          </p:cNvPicPr>
          <p:nvPr/>
        </p:nvPicPr>
        <p:blipFill rotWithShape="1">
          <a:blip r:embed="rId3"/>
          <a:srcRect t="11983" r="-2" b="-2"/>
          <a:stretch/>
        </p:blipFill>
        <p:spPr>
          <a:xfrm>
            <a:off x="4675367" y="713433"/>
            <a:ext cx="3764007" cy="5431128"/>
          </a:xfrm>
          <a:prstGeom prst="rect">
            <a:avLst/>
          </a:prstGeom>
        </p:spPr>
      </p:pic>
      <p:pic>
        <p:nvPicPr>
          <p:cNvPr id="11" name="Picture 10">
            <a:extLst>
              <a:ext uri="{FF2B5EF4-FFF2-40B4-BE49-F238E27FC236}">
                <a16:creationId xmlns:a16="http://schemas.microsoft.com/office/drawing/2014/main" id="{30A32409-3723-456E-A003-AC17E0152765}"/>
              </a:ext>
            </a:extLst>
          </p:cNvPr>
          <p:cNvPicPr>
            <a:picLocks noChangeAspect="1"/>
          </p:cNvPicPr>
          <p:nvPr/>
        </p:nvPicPr>
        <p:blipFill rotWithShape="1">
          <a:blip r:embed="rId4"/>
          <a:srcRect l="4325" r="5135" b="-3"/>
          <a:stretch/>
        </p:blipFill>
        <p:spPr>
          <a:xfrm>
            <a:off x="8468139" y="765231"/>
            <a:ext cx="3723861" cy="5376547"/>
          </a:xfrm>
          <a:prstGeom prst="rect">
            <a:avLst/>
          </a:prstGeom>
        </p:spPr>
      </p:pic>
      <p:sp>
        <p:nvSpPr>
          <p:cNvPr id="24" name="Rectangle 23">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6ED96E1D-B682-4F1C-9E00-3CA042399276}"/>
              </a:ext>
            </a:extLst>
          </p:cNvPr>
          <p:cNvSpPr>
            <a:spLocks noGrp="1"/>
          </p:cNvSpPr>
          <p:nvPr>
            <p:ph idx="1"/>
          </p:nvPr>
        </p:nvSpPr>
        <p:spPr>
          <a:xfrm>
            <a:off x="637874" y="2934455"/>
            <a:ext cx="3616073" cy="2840139"/>
          </a:xfrm>
        </p:spPr>
        <p:txBody>
          <a:bodyPr anchor="t">
            <a:normAutofit/>
          </a:bodyPr>
          <a:lstStyle/>
          <a:p>
            <a:pPr marL="285750" lvl="1" indent="-285750">
              <a:buFont typeface="Arial" panose="020B0604020202020204" pitchFamily="34" charset="0"/>
              <a:buChar char="•"/>
            </a:pPr>
            <a:r>
              <a:rPr lang="en-US" sz="1200" dirty="0"/>
              <a:t>Left: Tesseract Segmentation Results</a:t>
            </a:r>
          </a:p>
          <a:p>
            <a:pPr marL="285750" lvl="1" indent="-285750">
              <a:buFont typeface="Arial" panose="020B0604020202020204" pitchFamily="34" charset="0"/>
              <a:buChar char="•"/>
            </a:pPr>
            <a:r>
              <a:rPr lang="en-US" sz="1200" dirty="0"/>
              <a:t>Right: CV Morphological Transformations</a:t>
            </a:r>
          </a:p>
        </p:txBody>
      </p:sp>
      <p:sp>
        <p:nvSpPr>
          <p:cNvPr id="34" name="Rectangle 33">
            <a:extLst>
              <a:ext uri="{FF2B5EF4-FFF2-40B4-BE49-F238E27FC236}">
                <a16:creationId xmlns:a16="http://schemas.microsoft.com/office/drawing/2014/main" id="{1649735B-7A94-4CFA-B31A-CFBAD459B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8711" y="716225"/>
            <a:ext cx="64008" cy="54315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612980"/>
      </p:ext>
    </p:extLst>
  </p:cSld>
  <p:clrMapOvr>
    <a:masterClrMapping/>
  </p:clrMapOvr>
</p:sld>
</file>

<file path=ppt/theme/theme1.xml><?xml version="1.0" encoding="utf-8"?>
<a:theme xmlns:a="http://schemas.openxmlformats.org/drawingml/2006/main" name="ShojiVTI">
  <a:themeElements>
    <a:clrScheme name="AnalogousFromDarkSeedLeftStep">
      <a:dk1>
        <a:srgbClr val="000000"/>
      </a:dk1>
      <a:lt1>
        <a:srgbClr val="FFFFFF"/>
      </a:lt1>
      <a:dk2>
        <a:srgbClr val="34381F"/>
      </a:dk2>
      <a:lt2>
        <a:srgbClr val="E8E2E3"/>
      </a:lt2>
      <a:accent1>
        <a:srgbClr val="30B49A"/>
      </a:accent1>
      <a:accent2>
        <a:srgbClr val="25B65D"/>
      </a:accent2>
      <a:accent3>
        <a:srgbClr val="36B932"/>
      </a:accent3>
      <a:accent4>
        <a:srgbClr val="64B425"/>
      </a:accent4>
      <a:accent5>
        <a:srgbClr val="99AA2E"/>
      </a:accent5>
      <a:accent6>
        <a:srgbClr val="C49928"/>
      </a:accent6>
      <a:hlink>
        <a:srgbClr val="6F8C2E"/>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TotalTime>
  <Words>1419</Words>
  <Application>Microsoft Office PowerPoint</Application>
  <PresentationFormat>Widescreen</PresentationFormat>
  <Paragraphs>164</Paragraphs>
  <Slides>20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Meiryo</vt:lpstr>
      <vt:lpstr>Arial</vt:lpstr>
      <vt:lpstr>Calibri</vt:lpstr>
      <vt:lpstr>Corbel</vt:lpstr>
      <vt:lpstr>ShojiVTI</vt:lpstr>
      <vt:lpstr>Using Deep LEARNING TECHINQUES TO IMPORVE OPTICAL CHARACTER Recognition for historical Documents</vt:lpstr>
      <vt:lpstr>Problem Introduction</vt:lpstr>
      <vt:lpstr>What is Tesseract and how does it work? </vt:lpstr>
      <vt:lpstr>How does Tesseract (or OCR in general) Work? </vt:lpstr>
      <vt:lpstr>Tesseract Architecture</vt:lpstr>
      <vt:lpstr>Page Layout Analysis</vt:lpstr>
      <vt:lpstr>Using LSTM in OCR</vt:lpstr>
      <vt:lpstr>Links</vt:lpstr>
      <vt:lpstr>Page Segmentation Solutions</vt:lpstr>
      <vt:lpstr>OCR Results</vt:lpstr>
      <vt:lpstr>Proposed Solutions</vt:lpstr>
      <vt:lpstr>Training Tesseract</vt:lpstr>
      <vt:lpstr>Unique Character Set</vt:lpstr>
      <vt:lpstr>How does Tesseract’s deep learning engine (LSTM) work?</vt:lpstr>
      <vt:lpstr>How does Tesseract Perform on the documents? </vt:lpstr>
      <vt:lpstr>Model Evaluation Metrics</vt:lpstr>
      <vt:lpstr>How does Tesseract Perform on the documents? </vt:lpstr>
      <vt:lpstr>Plan</vt:lpstr>
      <vt:lpstr>Proposed Solutions</vt:lpstr>
      <vt:lpstr>Proposed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Deep LEARNING TECHINQUES TO IMPORVE OPTICAL CHARACTER Recognition for historical Documents</dc:title>
  <dc:creator>Bec Zhao</dc:creator>
  <cp:lastModifiedBy>Bec Zhao</cp:lastModifiedBy>
  <cp:revision>5</cp:revision>
  <dcterms:created xsi:type="dcterms:W3CDTF">2020-12-23T20:08:48Z</dcterms:created>
  <dcterms:modified xsi:type="dcterms:W3CDTF">2020-12-24T13:35:04Z</dcterms:modified>
</cp:coreProperties>
</file>